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56"/>
  </p:notesMasterIdLst>
  <p:handoutMasterIdLst>
    <p:handoutMasterId r:id="rId57"/>
  </p:handoutMasterIdLst>
  <p:sldIdLst>
    <p:sldId id="257" r:id="rId2"/>
    <p:sldId id="314" r:id="rId3"/>
    <p:sldId id="345" r:id="rId4"/>
    <p:sldId id="349" r:id="rId5"/>
    <p:sldId id="351" r:id="rId6"/>
    <p:sldId id="258" r:id="rId7"/>
    <p:sldId id="315" r:id="rId8"/>
    <p:sldId id="259" r:id="rId9"/>
    <p:sldId id="260" r:id="rId10"/>
    <p:sldId id="264" r:id="rId11"/>
    <p:sldId id="261" r:id="rId12"/>
    <p:sldId id="317" r:id="rId13"/>
    <p:sldId id="262" r:id="rId14"/>
    <p:sldId id="267" r:id="rId15"/>
    <p:sldId id="268" r:id="rId16"/>
    <p:sldId id="269" r:id="rId17"/>
    <p:sldId id="270" r:id="rId18"/>
    <p:sldId id="272" r:id="rId19"/>
    <p:sldId id="271" r:id="rId20"/>
    <p:sldId id="341" r:id="rId21"/>
    <p:sldId id="273" r:id="rId22"/>
    <p:sldId id="342" r:id="rId23"/>
    <p:sldId id="274" r:id="rId24"/>
    <p:sldId id="275" r:id="rId25"/>
    <p:sldId id="354" r:id="rId26"/>
    <p:sldId id="355" r:id="rId27"/>
    <p:sldId id="319" r:id="rId28"/>
    <p:sldId id="276" r:id="rId29"/>
    <p:sldId id="301" r:id="rId30"/>
    <p:sldId id="337" r:id="rId31"/>
    <p:sldId id="280" r:id="rId32"/>
    <p:sldId id="343" r:id="rId33"/>
    <p:sldId id="303" r:id="rId34"/>
    <p:sldId id="281" r:id="rId35"/>
    <p:sldId id="283" r:id="rId36"/>
    <p:sldId id="344" r:id="rId37"/>
    <p:sldId id="284" r:id="rId38"/>
    <p:sldId id="282" r:id="rId39"/>
    <p:sldId id="279" r:id="rId40"/>
    <p:sldId id="338" r:id="rId41"/>
    <p:sldId id="286" r:id="rId42"/>
    <p:sldId id="287" r:id="rId43"/>
    <p:sldId id="288" r:id="rId44"/>
    <p:sldId id="291" r:id="rId45"/>
    <p:sldId id="290" r:id="rId46"/>
    <p:sldId id="289" r:id="rId47"/>
    <p:sldId id="292" r:id="rId48"/>
    <p:sldId id="294" r:id="rId49"/>
    <p:sldId id="293" r:id="rId50"/>
    <p:sldId id="300" r:id="rId51"/>
    <p:sldId id="312" r:id="rId52"/>
    <p:sldId id="339" r:id="rId53"/>
    <p:sldId id="298" r:id="rId54"/>
    <p:sldId id="299" r:id="rId55"/>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427" autoAdjust="0"/>
    <p:restoredTop sz="95045" autoAdjust="0"/>
  </p:normalViewPr>
  <p:slideViewPr>
    <p:cSldViewPr snapToGrid="0">
      <p:cViewPr varScale="1">
        <p:scale>
          <a:sx n="105" d="100"/>
          <a:sy n="105" d="100"/>
        </p:scale>
        <p:origin x="750"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FB73931E-0A32-6B47-4B8A-6368AA82969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de-CH"/>
              <a:t>Prof. Dr. Rüdiger Sterzenbach </a:t>
            </a:r>
          </a:p>
        </p:txBody>
      </p:sp>
      <p:sp>
        <p:nvSpPr>
          <p:cNvPr id="3" name="Datumsplatzhalter 2">
            <a:extLst>
              <a:ext uri="{FF2B5EF4-FFF2-40B4-BE49-F238E27FC236}">
                <a16:creationId xmlns:a16="http://schemas.microsoft.com/office/drawing/2014/main" id="{327800D2-1E13-1F19-5F00-6413E74661B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AE1736E-4110-4D60-AB6F-147ED37A5343}" type="datetimeFigureOut">
              <a:rPr lang="de-CH" smtClean="0"/>
              <a:t>23.03.2025</a:t>
            </a:fld>
            <a:endParaRPr lang="de-CH"/>
          </a:p>
        </p:txBody>
      </p:sp>
      <p:sp>
        <p:nvSpPr>
          <p:cNvPr id="4" name="Fußzeilenplatzhalter 3">
            <a:extLst>
              <a:ext uri="{FF2B5EF4-FFF2-40B4-BE49-F238E27FC236}">
                <a16:creationId xmlns:a16="http://schemas.microsoft.com/office/drawing/2014/main" id="{ACC22AC9-177A-71DC-E0A8-C935CF7465B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5" name="Foliennummernplatzhalter 4">
            <a:extLst>
              <a:ext uri="{FF2B5EF4-FFF2-40B4-BE49-F238E27FC236}">
                <a16:creationId xmlns:a16="http://schemas.microsoft.com/office/drawing/2014/main" id="{E0ED4991-6CB3-87D1-8B8B-5F12F6EE835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1B50815-E1CA-4DED-A015-B5CEFF6059CB}" type="slidenum">
              <a:rPr lang="de-CH" smtClean="0"/>
              <a:t>‹Nr.›</a:t>
            </a:fld>
            <a:endParaRPr lang="de-CH"/>
          </a:p>
        </p:txBody>
      </p:sp>
    </p:spTree>
    <p:extLst>
      <p:ext uri="{BB962C8B-B14F-4D97-AF65-F5344CB8AC3E}">
        <p14:creationId xmlns:p14="http://schemas.microsoft.com/office/powerpoint/2010/main" val="3137325021"/>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de-CH"/>
              <a:t>Prof. Dr. Rüdiger Sterzenbach </a:t>
            </a:r>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5D0BD0-B19E-4F23-9754-8A3930B8A641}" type="datetimeFigureOut">
              <a:rPr lang="de-CH" smtClean="0"/>
              <a:t>23.03.2025</a:t>
            </a:fld>
            <a:endParaRPr lang="de-CH"/>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CD91BF-B932-405C-A0A8-3AD83A840143}" type="slidenum">
              <a:rPr lang="de-CH" smtClean="0"/>
              <a:t>‹Nr.›</a:t>
            </a:fld>
            <a:endParaRPr lang="de-CH"/>
          </a:p>
        </p:txBody>
      </p:sp>
    </p:spTree>
    <p:extLst>
      <p:ext uri="{BB962C8B-B14F-4D97-AF65-F5344CB8AC3E}">
        <p14:creationId xmlns:p14="http://schemas.microsoft.com/office/powerpoint/2010/main" val="434005187"/>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Kopfzeilenplatzhalter 3"/>
          <p:cNvSpPr>
            <a:spLocks noGrp="1"/>
          </p:cNvSpPr>
          <p:nvPr>
            <p:ph type="hdr" sz="quarter"/>
          </p:nvPr>
        </p:nvSpPr>
        <p:spPr/>
        <p:txBody>
          <a:bodyPr/>
          <a:lstStyle/>
          <a:p>
            <a:r>
              <a:rPr lang="de-CH"/>
              <a:t>Prof. Dr. Rüdiger Sterzenbach </a:t>
            </a:r>
          </a:p>
        </p:txBody>
      </p:sp>
      <p:sp>
        <p:nvSpPr>
          <p:cNvPr id="5" name="Foliennummernplatzhalter 4"/>
          <p:cNvSpPr>
            <a:spLocks noGrp="1"/>
          </p:cNvSpPr>
          <p:nvPr>
            <p:ph type="sldNum" sz="quarter" idx="5"/>
          </p:nvPr>
        </p:nvSpPr>
        <p:spPr/>
        <p:txBody>
          <a:bodyPr/>
          <a:lstStyle/>
          <a:p>
            <a:fld id="{4BCD91BF-B932-405C-A0A8-3AD83A840143}" type="slidenum">
              <a:rPr lang="de-CH" smtClean="0"/>
              <a:t>1</a:t>
            </a:fld>
            <a:endParaRPr lang="de-CH"/>
          </a:p>
        </p:txBody>
      </p:sp>
    </p:spTree>
    <p:extLst>
      <p:ext uri="{BB962C8B-B14F-4D97-AF65-F5344CB8AC3E}">
        <p14:creationId xmlns:p14="http://schemas.microsoft.com/office/powerpoint/2010/main" val="25817099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E82EFA-60CE-7A8A-C34B-AC69ABFBE2B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252F5C3C-6D01-D530-E8E5-E2813284F687}"/>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AFFDC6F7-3867-1B01-CCA1-D6640303E394}"/>
              </a:ext>
            </a:extLst>
          </p:cNvPr>
          <p:cNvSpPr>
            <a:spLocks noGrp="1"/>
          </p:cNvSpPr>
          <p:nvPr>
            <p:ph type="body" idx="1"/>
          </p:nvPr>
        </p:nvSpPr>
        <p:spPr/>
        <p:txBody>
          <a:bodyPr/>
          <a:lstStyle/>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Fakt</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 </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„Gute Politik beginnt mit dem Betrachten der Wirklichkeit"</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(hat einst der SPD-Vorsitzende Kurt Schumacher gesagt)</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Im Umkehrschluss bedeutet das:</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Schlechte Politik beginnt mit dem Negieren der Wirklichkeit: Dies gilt insbesondere auch für die heutige Verkehrspolitik.</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 </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Zudem:</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 </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Probleme kann man nicht mit der gleichen Denkweise lösen, wie sie entstanden sind.</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 </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e-DE" sz="1800" dirty="0">
                <a:effectLst/>
                <a:latin typeface="Aptos" panose="020B0004020202020204" pitchFamily="34" charset="0"/>
                <a:ea typeface="Aptos" panose="020B0004020202020204" pitchFamily="34" charset="0"/>
                <a:cs typeface="Times New Roman" panose="02020603050405020304" pitchFamily="18" charset="0"/>
              </a:rPr>
              <a:t>Wenn man grundlegend große Dinge verändern muss und das auch will, muss man insbesondere systemische Fragen stellen.</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endParaRPr lang="de-CH" dirty="0"/>
          </a:p>
        </p:txBody>
      </p:sp>
      <p:sp>
        <p:nvSpPr>
          <p:cNvPr id="4" name="Kopfzeilenplatzhalter 3">
            <a:extLst>
              <a:ext uri="{FF2B5EF4-FFF2-40B4-BE49-F238E27FC236}">
                <a16:creationId xmlns:a16="http://schemas.microsoft.com/office/drawing/2014/main" id="{B8FD36E2-8AEB-8A93-8E52-B7DEB985AD50}"/>
              </a:ext>
            </a:extLst>
          </p:cNvPr>
          <p:cNvSpPr>
            <a:spLocks noGrp="1"/>
          </p:cNvSpPr>
          <p:nvPr>
            <p:ph type="hdr" sz="quarter"/>
          </p:nvPr>
        </p:nvSpPr>
        <p:spPr/>
        <p:txBody>
          <a:bodyPr/>
          <a:lstStyle/>
          <a:p>
            <a:r>
              <a:rPr lang="de-CH"/>
              <a:t>Prof. Dr. Rüdiger Sterzenbach </a:t>
            </a:r>
          </a:p>
        </p:txBody>
      </p:sp>
      <p:sp>
        <p:nvSpPr>
          <p:cNvPr id="5" name="Foliennummernplatzhalter 4">
            <a:extLst>
              <a:ext uri="{FF2B5EF4-FFF2-40B4-BE49-F238E27FC236}">
                <a16:creationId xmlns:a16="http://schemas.microsoft.com/office/drawing/2014/main" id="{2CAC2C3C-0F09-C582-8F0D-16145722C14F}"/>
              </a:ext>
            </a:extLst>
          </p:cNvPr>
          <p:cNvSpPr>
            <a:spLocks noGrp="1"/>
          </p:cNvSpPr>
          <p:nvPr>
            <p:ph type="sldNum" sz="quarter" idx="5"/>
          </p:nvPr>
        </p:nvSpPr>
        <p:spPr/>
        <p:txBody>
          <a:bodyPr/>
          <a:lstStyle/>
          <a:p>
            <a:fld id="{4BCD91BF-B932-405C-A0A8-3AD83A840143}" type="slidenum">
              <a:rPr lang="de-CH" smtClean="0"/>
              <a:t>16</a:t>
            </a:fld>
            <a:endParaRPr lang="de-CH"/>
          </a:p>
        </p:txBody>
      </p:sp>
    </p:spTree>
    <p:extLst>
      <p:ext uri="{BB962C8B-B14F-4D97-AF65-F5344CB8AC3E}">
        <p14:creationId xmlns:p14="http://schemas.microsoft.com/office/powerpoint/2010/main" val="12212673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E3DE1E-30A7-7927-8A33-486816208B3A}"/>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5341A2D-C00B-0830-EF34-BDB3BA8951C9}"/>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3566596D-6363-E2A4-2D06-ECA0A9524152}"/>
              </a:ext>
            </a:extLst>
          </p:cNvPr>
          <p:cNvSpPr>
            <a:spLocks noGrp="1"/>
          </p:cNvSpPr>
          <p:nvPr>
            <p:ph type="body" idx="1"/>
          </p:nvPr>
        </p:nvSpPr>
        <p:spPr/>
        <p:txBody>
          <a:bodyPr/>
          <a:lstStyle/>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FAKT</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 </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Die Verkehrswirtschaft befindet sich insbesondere im ÖPNV in einer schweren strukturellen Krise. Trotz immer mehr geforderten und auch zufließenden Öffentlichen Geldern haben wir nicht die erhoffte Verkehrswende erreicht</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 </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Der Verkehrssektor stellt weiterhin eine erhebliche ökologische Belastung dar, dies insbesondere mit den nahezu unverändert bestehenden erheblichen Auswirkungen auf die Umwelt, hauptsächlich durch den Ausstoß von Treibhausgasen, Luftverschmutzung und den Verbrauch von Ressourcen.</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 </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Die mitunter erbittert geführten verkehrspolitischen Kontroversen und ihre vielfältigen Verknüpfungen sind für Beobachter vielfach kaum noch überschaubar. Als Stichworte lassen sich unter anderem Lärm, marode Brücken, verspätete Züge, die Mineralölsteuer, das </a:t>
            </a:r>
            <a:r>
              <a:rPr lang="de-DE" sz="1800" dirty="0" err="1">
                <a:effectLst/>
                <a:latin typeface="Aptos" panose="020B0004020202020204" pitchFamily="34" charset="0"/>
                <a:ea typeface="Aptos" panose="020B0004020202020204" pitchFamily="34" charset="0"/>
                <a:cs typeface="Times New Roman" panose="02020603050405020304" pitchFamily="18" charset="0"/>
              </a:rPr>
              <a:t>Verbrennerverbot</a:t>
            </a:r>
            <a:r>
              <a:rPr lang="de-DE" sz="1800" dirty="0">
                <a:effectLst/>
                <a:latin typeface="Aptos" panose="020B0004020202020204" pitchFamily="34" charset="0"/>
                <a:ea typeface="Aptos" panose="020B0004020202020204" pitchFamily="34" charset="0"/>
                <a:cs typeface="Times New Roman" panose="02020603050405020304" pitchFamily="18" charset="0"/>
              </a:rPr>
              <a:t>, der Busverkehr im ländlichen Raum, das Tempolimit auf Autobahnen und das Anwohnerparken nennen.</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 </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Obwohl die Verkehrspolitik durch zahlreiche Gesetze, Verordnungen, Förderprogramme und Modellprojekte aktiv ist, wirkt sie dennoch oft unkoordiniert und getrieben von kurzfristigen Reaktionen auf akute Probleme. Häufig wird der Eindruck vermittelt, dass eine fundierte Abwägung von Kosten und Nutzen vernachlässigt wird.</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e-DE" sz="1800" dirty="0">
                <a:effectLst/>
                <a:latin typeface="Aptos" panose="020B0004020202020204" pitchFamily="34" charset="0"/>
                <a:ea typeface="Aptos" panose="020B0004020202020204" pitchFamily="34" charset="0"/>
                <a:cs typeface="Times New Roman" panose="02020603050405020304" pitchFamily="18" charset="0"/>
              </a:rPr>
              <a:t> </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endParaRPr lang="de-CH" dirty="0"/>
          </a:p>
        </p:txBody>
      </p:sp>
      <p:sp>
        <p:nvSpPr>
          <p:cNvPr id="4" name="Kopfzeilenplatzhalter 3">
            <a:extLst>
              <a:ext uri="{FF2B5EF4-FFF2-40B4-BE49-F238E27FC236}">
                <a16:creationId xmlns:a16="http://schemas.microsoft.com/office/drawing/2014/main" id="{BA02EF2E-9920-E05F-05A7-5317739640A0}"/>
              </a:ext>
            </a:extLst>
          </p:cNvPr>
          <p:cNvSpPr>
            <a:spLocks noGrp="1"/>
          </p:cNvSpPr>
          <p:nvPr>
            <p:ph type="hdr" sz="quarter"/>
          </p:nvPr>
        </p:nvSpPr>
        <p:spPr/>
        <p:txBody>
          <a:bodyPr/>
          <a:lstStyle/>
          <a:p>
            <a:r>
              <a:rPr lang="de-CH"/>
              <a:t>Prof. Dr. Rüdiger Sterzenbach </a:t>
            </a:r>
          </a:p>
        </p:txBody>
      </p:sp>
      <p:sp>
        <p:nvSpPr>
          <p:cNvPr id="5" name="Foliennummernplatzhalter 4">
            <a:extLst>
              <a:ext uri="{FF2B5EF4-FFF2-40B4-BE49-F238E27FC236}">
                <a16:creationId xmlns:a16="http://schemas.microsoft.com/office/drawing/2014/main" id="{A08E31BD-724A-7DC5-EA32-C2B8095D8D24}"/>
              </a:ext>
            </a:extLst>
          </p:cNvPr>
          <p:cNvSpPr>
            <a:spLocks noGrp="1"/>
          </p:cNvSpPr>
          <p:nvPr>
            <p:ph type="sldNum" sz="quarter" idx="5"/>
          </p:nvPr>
        </p:nvSpPr>
        <p:spPr/>
        <p:txBody>
          <a:bodyPr/>
          <a:lstStyle/>
          <a:p>
            <a:fld id="{4BCD91BF-B932-405C-A0A8-3AD83A840143}" type="slidenum">
              <a:rPr lang="de-CH" smtClean="0"/>
              <a:t>17</a:t>
            </a:fld>
            <a:endParaRPr lang="de-CH"/>
          </a:p>
        </p:txBody>
      </p:sp>
    </p:spTree>
    <p:extLst>
      <p:ext uri="{BB962C8B-B14F-4D97-AF65-F5344CB8AC3E}">
        <p14:creationId xmlns:p14="http://schemas.microsoft.com/office/powerpoint/2010/main" val="13378522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3FF7EF-E70F-E39C-06ED-BAB4005FF577}"/>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895861CD-3CA1-716F-44E9-325E49804979}"/>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1BB463E1-10C4-6B06-BC6E-85C2C94E60F1}"/>
              </a:ext>
            </a:extLst>
          </p:cNvPr>
          <p:cNvSpPr>
            <a:spLocks noGrp="1"/>
          </p:cNvSpPr>
          <p:nvPr>
            <p:ph type="body" idx="1"/>
          </p:nvPr>
        </p:nvSpPr>
        <p:spPr/>
        <p:txBody>
          <a:bodyPr/>
          <a:lstStyle/>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 Fakt</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 </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Wir müssen uns auch in der Verkehrspolitik an den Bedürfnissen unsere Kunden - z.B. den Fahrgästen - und insbesondere nicht an den Äußerungen z.B.  von Mobilitäts-Dienstleistern und ihrem Eigeninteresse – besonders auffällig in Talk-Runden - orientieren.</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 </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Insbesondere nicht auf das gegenseitige Beifallklatschen der immer gleichen Claqueure zur Bestätigung der eigenen Meinung entsprechend ihrer eigenen Interessenlage, dies vornehmlich in den Neuen Medien.</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 </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Es reicht nicht gemeinsame Papiere zu präsentieren und dabei in einer Art Selbstermächtigung als z.B. Lobbyist in einem allwissenden Politikstil mit dem Finger z.B. auf die Politik oder die Politik auf die nächsthöhere politische Entscheidungsebene zu zeigen, damit z.B. mehr Geld fließt.</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 </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Dies immer mit dem gleichen Ergebnis, dass wir der Verkehrswende nicht merklich nähergekommen sind.</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 </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Größere Subventionstöpfe und damit Schulden allein liefern eben nicht die dringend notwendige Mobilitätswende – es fehlt an einer grundlegend neuen besseren und erfolgreichen Strategie.</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Dies auch vor dem Hintergrund, dass eine nicht nur gelegentlich anzutreffende, produktionsorientierte Technikverliebtheit längst nicht im Sinne der Verkehrswende eine gute Mobilitätslösung und auch wirtschaftlich sein muss</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 </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b="1" dirty="0">
                <a:effectLst/>
                <a:latin typeface="Aptos" panose="020B0004020202020204" pitchFamily="34" charset="0"/>
                <a:ea typeface="Aptos" panose="020B0004020202020204" pitchFamily="34" charset="0"/>
                <a:cs typeface="Times New Roman" panose="02020603050405020304" pitchFamily="18" charset="0"/>
              </a:rPr>
              <a:t>Bürokratie</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 </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e-DE" sz="1800" dirty="0">
                <a:effectLst/>
                <a:latin typeface="Aptos" panose="020B0004020202020204" pitchFamily="34" charset="0"/>
                <a:ea typeface="Aptos" panose="020B0004020202020204" pitchFamily="34" charset="0"/>
                <a:cs typeface="Times New Roman" panose="02020603050405020304" pitchFamily="18" charset="0"/>
              </a:rPr>
              <a:t>Die Feinde einer umweltgerechten Verkehrsverlagerung sind auch im Bürokratismus und damit dem Wirken von Bürokraten zu suchen.</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endParaRPr lang="de-CH" dirty="0"/>
          </a:p>
        </p:txBody>
      </p:sp>
      <p:sp>
        <p:nvSpPr>
          <p:cNvPr id="4" name="Kopfzeilenplatzhalter 3">
            <a:extLst>
              <a:ext uri="{FF2B5EF4-FFF2-40B4-BE49-F238E27FC236}">
                <a16:creationId xmlns:a16="http://schemas.microsoft.com/office/drawing/2014/main" id="{4BDFDB48-2786-18EA-4543-EBA2CE18905A}"/>
              </a:ext>
            </a:extLst>
          </p:cNvPr>
          <p:cNvSpPr>
            <a:spLocks noGrp="1"/>
          </p:cNvSpPr>
          <p:nvPr>
            <p:ph type="hdr" sz="quarter"/>
          </p:nvPr>
        </p:nvSpPr>
        <p:spPr/>
        <p:txBody>
          <a:bodyPr/>
          <a:lstStyle/>
          <a:p>
            <a:r>
              <a:rPr lang="de-CH"/>
              <a:t>Prof. Dr. Rüdiger Sterzenbach </a:t>
            </a:r>
          </a:p>
        </p:txBody>
      </p:sp>
      <p:sp>
        <p:nvSpPr>
          <p:cNvPr id="5" name="Foliennummernplatzhalter 4">
            <a:extLst>
              <a:ext uri="{FF2B5EF4-FFF2-40B4-BE49-F238E27FC236}">
                <a16:creationId xmlns:a16="http://schemas.microsoft.com/office/drawing/2014/main" id="{3E16AB12-0E67-D0CA-74AA-52CEE5C36F0A}"/>
              </a:ext>
            </a:extLst>
          </p:cNvPr>
          <p:cNvSpPr>
            <a:spLocks noGrp="1"/>
          </p:cNvSpPr>
          <p:nvPr>
            <p:ph type="sldNum" sz="quarter" idx="5"/>
          </p:nvPr>
        </p:nvSpPr>
        <p:spPr/>
        <p:txBody>
          <a:bodyPr/>
          <a:lstStyle/>
          <a:p>
            <a:fld id="{4BCD91BF-B932-405C-A0A8-3AD83A840143}" type="slidenum">
              <a:rPr lang="de-CH" smtClean="0"/>
              <a:t>18</a:t>
            </a:fld>
            <a:endParaRPr lang="de-CH"/>
          </a:p>
        </p:txBody>
      </p:sp>
    </p:spTree>
    <p:extLst>
      <p:ext uri="{BB962C8B-B14F-4D97-AF65-F5344CB8AC3E}">
        <p14:creationId xmlns:p14="http://schemas.microsoft.com/office/powerpoint/2010/main" val="2895926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4DE52B-0313-083A-EC45-F35AE5CD0BB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34AFD63-69D0-4234-5E9D-8BDA772CAC45}"/>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B69FF935-B073-2B48-37C0-D99A58D7D74D}"/>
              </a:ext>
            </a:extLst>
          </p:cNvPr>
          <p:cNvSpPr>
            <a:spLocks noGrp="1"/>
          </p:cNvSpPr>
          <p:nvPr>
            <p:ph type="body" idx="1"/>
          </p:nvPr>
        </p:nvSpPr>
        <p:spPr/>
        <p:txBody>
          <a:bodyPr/>
          <a:lstStyle/>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FAKT</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 </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Über die Jahrzehnte ist auch im Verkehr  eine überbordende Bürokratie mit einem Wildwuchs an Parallelstrukturen, Behörden, Verwaltungen, Gremien, etc. entstanden, den wir umgehend zurückschneiden müssen. Wir verschwenden Energie zur Erfüllung von Berichtspflichten, Nachweisen, etc.; die Liste lässt sich beliebig verlängern</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 </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Wenn wir die bürokratischen Strukturen, die teuer und ineffizient sind, radikal verschlanken – und wenn notwendig auch auflösen - und auf den wirklich notwendigen Kern zurückführen, können wir z.B. auch dadurch dazu beitragen, dass wir Milliarden sparen und Tempo in die Verkehrswende bringen. </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 </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Ein kundenzentrierter bürgernaher ÖPNV braucht eine Verschlankung der Strukturen, Digitalisierung sowie künstliche Intelligenz und einen zielgerichteten Ausbau. Es muss zudem auch ein Ende haben, dass Juristen und Gerichte vielfach die Verkehrspolitik und nicht die Bedürfnisse der ÖPNV-Nutzer die Verkehrspolitik dominieren.</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 </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Gefragt sind Kreativität und politischer Mut zu Verwaltungsreformen, damit kafkaesken Strukturen und einem innovationsfeindlichen </a:t>
            </a:r>
            <a:r>
              <a:rPr lang="de-DE" sz="1800" dirty="0" err="1">
                <a:effectLst/>
                <a:latin typeface="Aptos" panose="020B0004020202020204" pitchFamily="34" charset="0"/>
                <a:ea typeface="Aptos" panose="020B0004020202020204" pitchFamily="34" charset="0"/>
                <a:cs typeface="Times New Roman" panose="02020603050405020304" pitchFamily="18" charset="0"/>
              </a:rPr>
              <a:t>Technokratentum</a:t>
            </a:r>
            <a:r>
              <a:rPr lang="de-DE" sz="1800" dirty="0">
                <a:effectLst/>
                <a:latin typeface="Aptos" panose="020B0004020202020204" pitchFamily="34" charset="0"/>
                <a:ea typeface="Aptos" panose="020B0004020202020204" pitchFamily="34" charset="0"/>
                <a:cs typeface="Times New Roman" panose="02020603050405020304" pitchFamily="18" charset="0"/>
              </a:rPr>
              <a:t> ein Ende bereitet wird.</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 </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e-DE" sz="1800" dirty="0">
                <a:effectLst/>
                <a:latin typeface="Aptos" panose="020B0004020202020204" pitchFamily="34" charset="0"/>
                <a:ea typeface="Aptos" panose="020B0004020202020204" pitchFamily="34" charset="0"/>
                <a:cs typeface="Times New Roman" panose="02020603050405020304" pitchFamily="18" charset="0"/>
              </a:rPr>
              <a:t>Die von einem (EX) Bundesminister angekündigte Kettensäge gegen Bürokratie, habe ich zumindest in der Verkehrspolitik bisher nicht gesehen.</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endParaRPr lang="de-CH" dirty="0"/>
          </a:p>
        </p:txBody>
      </p:sp>
      <p:sp>
        <p:nvSpPr>
          <p:cNvPr id="4" name="Kopfzeilenplatzhalter 3">
            <a:extLst>
              <a:ext uri="{FF2B5EF4-FFF2-40B4-BE49-F238E27FC236}">
                <a16:creationId xmlns:a16="http://schemas.microsoft.com/office/drawing/2014/main" id="{F4F7526E-44B7-D45E-C345-28D04A7154C4}"/>
              </a:ext>
            </a:extLst>
          </p:cNvPr>
          <p:cNvSpPr>
            <a:spLocks noGrp="1"/>
          </p:cNvSpPr>
          <p:nvPr>
            <p:ph type="hdr" sz="quarter"/>
          </p:nvPr>
        </p:nvSpPr>
        <p:spPr/>
        <p:txBody>
          <a:bodyPr/>
          <a:lstStyle/>
          <a:p>
            <a:r>
              <a:rPr lang="de-CH"/>
              <a:t>Prof. Dr. Rüdiger Sterzenbach </a:t>
            </a:r>
          </a:p>
        </p:txBody>
      </p:sp>
      <p:sp>
        <p:nvSpPr>
          <p:cNvPr id="5" name="Foliennummernplatzhalter 4">
            <a:extLst>
              <a:ext uri="{FF2B5EF4-FFF2-40B4-BE49-F238E27FC236}">
                <a16:creationId xmlns:a16="http://schemas.microsoft.com/office/drawing/2014/main" id="{B50653BB-CD65-CBE3-1958-4BB59F331B0F}"/>
              </a:ext>
            </a:extLst>
          </p:cNvPr>
          <p:cNvSpPr>
            <a:spLocks noGrp="1"/>
          </p:cNvSpPr>
          <p:nvPr>
            <p:ph type="sldNum" sz="quarter" idx="5"/>
          </p:nvPr>
        </p:nvSpPr>
        <p:spPr/>
        <p:txBody>
          <a:bodyPr/>
          <a:lstStyle/>
          <a:p>
            <a:fld id="{4BCD91BF-B932-405C-A0A8-3AD83A840143}" type="slidenum">
              <a:rPr lang="de-CH" smtClean="0"/>
              <a:t>19</a:t>
            </a:fld>
            <a:endParaRPr lang="de-CH"/>
          </a:p>
        </p:txBody>
      </p:sp>
    </p:spTree>
    <p:extLst>
      <p:ext uri="{BB962C8B-B14F-4D97-AF65-F5344CB8AC3E}">
        <p14:creationId xmlns:p14="http://schemas.microsoft.com/office/powerpoint/2010/main" val="2602562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90277B-21BF-652D-6FF8-15F93E18F081}"/>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844EB91-2E9D-D8CC-DD9F-C72299C47292}"/>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17FFE6FB-9D2D-8E70-69B9-56489CFCE725}"/>
              </a:ext>
            </a:extLst>
          </p:cNvPr>
          <p:cNvSpPr>
            <a:spLocks noGrp="1"/>
          </p:cNvSpPr>
          <p:nvPr>
            <p:ph type="body" idx="1"/>
          </p:nvPr>
        </p:nvSpPr>
        <p:spPr/>
        <p:txBody>
          <a:bodyPr/>
          <a:lstStyle/>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FAKT</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 </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Über die Jahrzehnte ist auch im Verkehr  eine überbordende Bürokratie mit einem Wildwuchs an Parallelstrukturen, Behörden, Verwaltungen, Gremien, etc. entstanden, den wir umgehend zurückschneiden müssen. Wir verschwenden Energie zur Erfüllung von Berichtspflichten, Nachweisen, etc.; die Liste lässt sich beliebig verlängern</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 </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Wenn wir die bürokratischen Strukturen, die teuer und ineffizient sind, radikal verschlanken – und wenn notwendig auch auflösen - und auf den wirklich notwendigen Kern zurückführen, können wir z.B. auch dadurch dazu beitragen, dass wir Milliarden sparen und Tempo in die Verkehrswende bringen. </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 </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Ein kundenzentrierter bürgernaher ÖPNV braucht eine Verschlankung der Strukturen, Digitalisierung sowie künstliche Intelligenz und einen zielgerichteten Ausbau. Es muss zudem auch ein Ende haben, dass Juristen und Gerichte vielfach die Verkehrspolitik und nicht die Bedürfnisse der ÖPNV-Nutzer die Verkehrspolitik dominieren.</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 </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Gefragt sind Kreativität und politischer Mut zu Verwaltungsreformen, damit kafkaesken Strukturen und einem innovationsfeindlichen </a:t>
            </a:r>
            <a:r>
              <a:rPr lang="de-DE" sz="1800" dirty="0" err="1">
                <a:effectLst/>
                <a:latin typeface="Aptos" panose="020B0004020202020204" pitchFamily="34" charset="0"/>
                <a:ea typeface="Aptos" panose="020B0004020202020204" pitchFamily="34" charset="0"/>
                <a:cs typeface="Times New Roman" panose="02020603050405020304" pitchFamily="18" charset="0"/>
              </a:rPr>
              <a:t>Technokratentum</a:t>
            </a:r>
            <a:r>
              <a:rPr lang="de-DE" sz="1800" dirty="0">
                <a:effectLst/>
                <a:latin typeface="Aptos" panose="020B0004020202020204" pitchFamily="34" charset="0"/>
                <a:ea typeface="Aptos" panose="020B0004020202020204" pitchFamily="34" charset="0"/>
                <a:cs typeface="Times New Roman" panose="02020603050405020304" pitchFamily="18" charset="0"/>
              </a:rPr>
              <a:t> ein Ende bereitet wird.</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 </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e-DE" sz="1800" dirty="0">
                <a:effectLst/>
                <a:latin typeface="Aptos" panose="020B0004020202020204" pitchFamily="34" charset="0"/>
                <a:ea typeface="Aptos" panose="020B0004020202020204" pitchFamily="34" charset="0"/>
                <a:cs typeface="Times New Roman" panose="02020603050405020304" pitchFamily="18" charset="0"/>
              </a:rPr>
              <a:t>Die von einem (EX) Bundesminister angekündigte Kettensäge gegen Bürokratie, habe ich zumindest in der Verkehrspolitik bisher nicht gesehen.</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endParaRPr lang="de-CH" dirty="0"/>
          </a:p>
        </p:txBody>
      </p:sp>
      <p:sp>
        <p:nvSpPr>
          <p:cNvPr id="4" name="Kopfzeilenplatzhalter 3">
            <a:extLst>
              <a:ext uri="{FF2B5EF4-FFF2-40B4-BE49-F238E27FC236}">
                <a16:creationId xmlns:a16="http://schemas.microsoft.com/office/drawing/2014/main" id="{B984EF90-2C02-3639-165F-4E271806A8E5}"/>
              </a:ext>
            </a:extLst>
          </p:cNvPr>
          <p:cNvSpPr>
            <a:spLocks noGrp="1"/>
          </p:cNvSpPr>
          <p:nvPr>
            <p:ph type="hdr" sz="quarter"/>
          </p:nvPr>
        </p:nvSpPr>
        <p:spPr/>
        <p:txBody>
          <a:bodyPr/>
          <a:lstStyle/>
          <a:p>
            <a:r>
              <a:rPr lang="de-CH"/>
              <a:t>Prof. Dr. Rüdiger Sterzenbach </a:t>
            </a:r>
          </a:p>
        </p:txBody>
      </p:sp>
      <p:sp>
        <p:nvSpPr>
          <p:cNvPr id="5" name="Foliennummernplatzhalter 4">
            <a:extLst>
              <a:ext uri="{FF2B5EF4-FFF2-40B4-BE49-F238E27FC236}">
                <a16:creationId xmlns:a16="http://schemas.microsoft.com/office/drawing/2014/main" id="{9A16A5E4-A5DE-F244-B53A-0831C644FAC1}"/>
              </a:ext>
            </a:extLst>
          </p:cNvPr>
          <p:cNvSpPr>
            <a:spLocks noGrp="1"/>
          </p:cNvSpPr>
          <p:nvPr>
            <p:ph type="sldNum" sz="quarter" idx="5"/>
          </p:nvPr>
        </p:nvSpPr>
        <p:spPr/>
        <p:txBody>
          <a:bodyPr/>
          <a:lstStyle/>
          <a:p>
            <a:fld id="{4BCD91BF-B932-405C-A0A8-3AD83A840143}" type="slidenum">
              <a:rPr lang="de-CH" smtClean="0"/>
              <a:t>20</a:t>
            </a:fld>
            <a:endParaRPr lang="de-CH"/>
          </a:p>
        </p:txBody>
      </p:sp>
    </p:spTree>
    <p:extLst>
      <p:ext uri="{BB962C8B-B14F-4D97-AF65-F5344CB8AC3E}">
        <p14:creationId xmlns:p14="http://schemas.microsoft.com/office/powerpoint/2010/main" val="16979822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4E18EE-2631-F1B5-9100-2018E2D0E0D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CD7D510-6977-141D-D833-1F26E51A3294}"/>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6A169D0B-01C3-740C-FF6F-66116525DA69}"/>
              </a:ext>
            </a:extLst>
          </p:cNvPr>
          <p:cNvSpPr>
            <a:spLocks noGrp="1"/>
          </p:cNvSpPr>
          <p:nvPr>
            <p:ph type="body" idx="1"/>
          </p:nvPr>
        </p:nvSpPr>
        <p:spPr/>
        <p:txBody>
          <a:bodyPr/>
          <a:lstStyle/>
          <a:p>
            <a:pPr>
              <a:lnSpc>
                <a:spcPct val="107000"/>
              </a:lnSpc>
              <a:spcAft>
                <a:spcPts val="800"/>
              </a:spcAft>
              <a:buNone/>
            </a:pPr>
            <a:r>
              <a:rPr lang="de-DE" sz="1800" b="1" dirty="0">
                <a:effectLst/>
                <a:latin typeface="Aptos" panose="020B0004020202020204" pitchFamily="34" charset="0"/>
                <a:ea typeface="Aptos" panose="020B0004020202020204" pitchFamily="34" charset="0"/>
                <a:cs typeface="Times New Roman" panose="02020603050405020304" pitchFamily="18" charset="0"/>
              </a:rPr>
              <a:t>DB AG</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 </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Es ist festzuhalten: Die Bundesregierung ist für das unternehmerische Handeln der DB AG verantwortlich (Bundesverfassungsgericht 2017). Die DB AG hat ihre Aufgabe der Verkehrsverlagerung auf die Schiene nicht erreicht.</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 </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Die DB AG ist seit langem – sowohl in der öffentlichen Wahrnehmung als auch in der Statistik – in der Qualität der angebotenen Produkte und in der Netzverfügbarkeit mangelhaft. Sie ist in hohem Maße unpünktlich und leidet vielfach insbesondere an mangelnder Zuverlässigkeit und fehlendem Komfort.</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 </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„Die Deutsche Bahn belastet europaweit den Schienenverkehr". „Die Deutsche Bahn bietet einen der unzuverlässigsten Dienste in Europa an" (Financial Times").</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 </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Ultimative Vorgaben an den Bahnvorstand zur Lösung der vielfältigen Probleme verkennen die zu lösende Grundproblematik der mangelnden Wettbewerbsfähigkeit des Staatskonzerns.</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Kopfzeilenplatzhalter 3">
            <a:extLst>
              <a:ext uri="{FF2B5EF4-FFF2-40B4-BE49-F238E27FC236}">
                <a16:creationId xmlns:a16="http://schemas.microsoft.com/office/drawing/2014/main" id="{C1A31BB8-4A63-32ED-F1D1-7E82F1FF7C4E}"/>
              </a:ext>
            </a:extLst>
          </p:cNvPr>
          <p:cNvSpPr>
            <a:spLocks noGrp="1"/>
          </p:cNvSpPr>
          <p:nvPr>
            <p:ph type="hdr" sz="quarter"/>
          </p:nvPr>
        </p:nvSpPr>
        <p:spPr/>
        <p:txBody>
          <a:bodyPr/>
          <a:lstStyle/>
          <a:p>
            <a:r>
              <a:rPr lang="de-CH"/>
              <a:t>Prof. Dr. Rüdiger Sterzenbach </a:t>
            </a:r>
          </a:p>
        </p:txBody>
      </p:sp>
      <p:sp>
        <p:nvSpPr>
          <p:cNvPr id="5" name="Foliennummernplatzhalter 4">
            <a:extLst>
              <a:ext uri="{FF2B5EF4-FFF2-40B4-BE49-F238E27FC236}">
                <a16:creationId xmlns:a16="http://schemas.microsoft.com/office/drawing/2014/main" id="{69BB8291-E420-97E8-2082-A2958C197B2D}"/>
              </a:ext>
            </a:extLst>
          </p:cNvPr>
          <p:cNvSpPr>
            <a:spLocks noGrp="1"/>
          </p:cNvSpPr>
          <p:nvPr>
            <p:ph type="sldNum" sz="quarter" idx="5"/>
          </p:nvPr>
        </p:nvSpPr>
        <p:spPr/>
        <p:txBody>
          <a:bodyPr/>
          <a:lstStyle/>
          <a:p>
            <a:fld id="{4BCD91BF-B932-405C-A0A8-3AD83A840143}" type="slidenum">
              <a:rPr lang="de-CH" smtClean="0"/>
              <a:t>21</a:t>
            </a:fld>
            <a:endParaRPr lang="de-CH"/>
          </a:p>
        </p:txBody>
      </p:sp>
    </p:spTree>
    <p:extLst>
      <p:ext uri="{BB962C8B-B14F-4D97-AF65-F5344CB8AC3E}">
        <p14:creationId xmlns:p14="http://schemas.microsoft.com/office/powerpoint/2010/main" val="30286992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F4351A-7B0F-61C7-2E4B-3DFDA4E06D7C}"/>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F53F0E9-664D-6364-17AF-0754C0B95AD0}"/>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3FC2F544-9AC0-7BBC-5CC7-35866F8B8B99}"/>
              </a:ext>
            </a:extLst>
          </p:cNvPr>
          <p:cNvSpPr>
            <a:spLocks noGrp="1"/>
          </p:cNvSpPr>
          <p:nvPr>
            <p:ph type="body" idx="1"/>
          </p:nvPr>
        </p:nvSpPr>
        <p:spPr/>
        <p:txBody>
          <a:bodyPr/>
          <a:lstStyle/>
          <a:p>
            <a:pPr>
              <a:lnSpc>
                <a:spcPct val="107000"/>
              </a:lnSpc>
              <a:spcAft>
                <a:spcPts val="800"/>
              </a:spcAft>
              <a:buNone/>
            </a:pPr>
            <a:r>
              <a:rPr lang="de-DE" sz="1800" b="1" dirty="0">
                <a:effectLst/>
                <a:latin typeface="Aptos" panose="020B0004020202020204" pitchFamily="34" charset="0"/>
                <a:ea typeface="Aptos" panose="020B0004020202020204" pitchFamily="34" charset="0"/>
                <a:cs typeface="Times New Roman" panose="02020603050405020304" pitchFamily="18" charset="0"/>
              </a:rPr>
              <a:t>DB AG</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 </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Es ist festzuhalten: Die Bundesregierung ist für das unternehmerische Handeln der DB AG verantwortlich (Bundesverfassungsgericht 2017). Die DB AG hat ihre Aufgabe der Verkehrsverlagerung auf die Schiene nicht erreicht.</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 </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Die DB AG ist seit langem – sowohl in der öffentlichen Wahrnehmung als auch in der Statistik – in der Qualität der angebotenen Produkte und in der Netzverfügbarkeit mangelhaft. Sie ist in hohem Maße unpünktlich und leidet vielfach insbesondere an mangelnder Zuverlässigkeit und fehlendem Komfort.</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 </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„Die Deutsche Bahn belastet europaweit den Schienenverkehr". „Die Deutsche Bahn bietet einen der unzuverlässigsten Dienste in Europa an" (Financial Times").</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 </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Ultimative Vorgaben an den Bahnvorstand zur Lösung der vielfältigen Probleme verkennen die zu lösende Grundproblematik der mangelnden Wettbewerbsfähigkeit des Staatskonzerns.</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Kopfzeilenplatzhalter 3">
            <a:extLst>
              <a:ext uri="{FF2B5EF4-FFF2-40B4-BE49-F238E27FC236}">
                <a16:creationId xmlns:a16="http://schemas.microsoft.com/office/drawing/2014/main" id="{3B8ECCCE-7E07-26DF-279F-90FDED11DBF0}"/>
              </a:ext>
            </a:extLst>
          </p:cNvPr>
          <p:cNvSpPr>
            <a:spLocks noGrp="1"/>
          </p:cNvSpPr>
          <p:nvPr>
            <p:ph type="hdr" sz="quarter"/>
          </p:nvPr>
        </p:nvSpPr>
        <p:spPr/>
        <p:txBody>
          <a:bodyPr/>
          <a:lstStyle/>
          <a:p>
            <a:r>
              <a:rPr lang="de-CH"/>
              <a:t>Prof. Dr. Rüdiger Sterzenbach </a:t>
            </a:r>
          </a:p>
        </p:txBody>
      </p:sp>
      <p:sp>
        <p:nvSpPr>
          <p:cNvPr id="5" name="Foliennummernplatzhalter 4">
            <a:extLst>
              <a:ext uri="{FF2B5EF4-FFF2-40B4-BE49-F238E27FC236}">
                <a16:creationId xmlns:a16="http://schemas.microsoft.com/office/drawing/2014/main" id="{864EE717-0D5D-8C66-31DA-0280AD185180}"/>
              </a:ext>
            </a:extLst>
          </p:cNvPr>
          <p:cNvSpPr>
            <a:spLocks noGrp="1"/>
          </p:cNvSpPr>
          <p:nvPr>
            <p:ph type="sldNum" sz="quarter" idx="5"/>
          </p:nvPr>
        </p:nvSpPr>
        <p:spPr/>
        <p:txBody>
          <a:bodyPr/>
          <a:lstStyle/>
          <a:p>
            <a:fld id="{4BCD91BF-B932-405C-A0A8-3AD83A840143}" type="slidenum">
              <a:rPr lang="de-CH" smtClean="0"/>
              <a:t>22</a:t>
            </a:fld>
            <a:endParaRPr lang="de-CH"/>
          </a:p>
        </p:txBody>
      </p:sp>
    </p:spTree>
    <p:extLst>
      <p:ext uri="{BB962C8B-B14F-4D97-AF65-F5344CB8AC3E}">
        <p14:creationId xmlns:p14="http://schemas.microsoft.com/office/powerpoint/2010/main" val="40467869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3F21A2-49E5-04A8-E927-DD6F5570A628}"/>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D98E77C7-BD81-EB5D-70BC-42C122D8B354}"/>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123D28AF-42ED-9D0E-8D1C-153EE474142F}"/>
              </a:ext>
            </a:extLst>
          </p:cNvPr>
          <p:cNvSpPr>
            <a:spLocks noGrp="1"/>
          </p:cNvSpPr>
          <p:nvPr>
            <p:ph type="body" idx="1"/>
          </p:nvPr>
        </p:nvSpPr>
        <p:spPr/>
        <p:txBody>
          <a:bodyPr/>
          <a:lstStyle/>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Konkret und aktuell (WiWo 15.2.25):</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„Der Produktivitätsabfall ist teilweise eklatant, was an den einzelnen Geschäftssegmenten des Unternehmens abzulesen ist. Legten die Züge laut Bilanzen von beispielsweise DB Regio 2015 mit knapp 21.000 Beschäftigten noch 400 Millionen Kilometer zurück, brauchen sie heute nach herben Marktverlusten für nur noch 350 Millionen Kilometer fast 2000 Angestellte mehr.</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 </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e-DE" sz="1800" dirty="0">
                <a:effectLst/>
                <a:latin typeface="Aptos" panose="020B0004020202020204" pitchFamily="34" charset="0"/>
                <a:ea typeface="Aptos" panose="020B0004020202020204" pitchFamily="34" charset="0"/>
                <a:cs typeface="Times New Roman" panose="02020603050405020304" pitchFamily="18" charset="0"/>
              </a:rPr>
              <a:t>Das ist ein Produktivitätsverlust von etwa 24 Prozent. Noch stärker ist da fast schon traditionell das Minus bei DB-Cargo. Dort schrumpfte die Zugleistung im gleichen Zeitraum um über 50 Prozent, die Zahl der Beschäftigten ging aber nur um etwa 40 Prozent zurück. Ein Produktivitätsverlust von über 34 Prozent".</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endParaRPr lang="de-CH" dirty="0"/>
          </a:p>
        </p:txBody>
      </p:sp>
      <p:sp>
        <p:nvSpPr>
          <p:cNvPr id="4" name="Kopfzeilenplatzhalter 3">
            <a:extLst>
              <a:ext uri="{FF2B5EF4-FFF2-40B4-BE49-F238E27FC236}">
                <a16:creationId xmlns:a16="http://schemas.microsoft.com/office/drawing/2014/main" id="{D69D24D7-69CA-418A-17AE-E2256F8BE952}"/>
              </a:ext>
            </a:extLst>
          </p:cNvPr>
          <p:cNvSpPr>
            <a:spLocks noGrp="1"/>
          </p:cNvSpPr>
          <p:nvPr>
            <p:ph type="hdr" sz="quarter"/>
          </p:nvPr>
        </p:nvSpPr>
        <p:spPr/>
        <p:txBody>
          <a:bodyPr/>
          <a:lstStyle/>
          <a:p>
            <a:r>
              <a:rPr lang="de-CH"/>
              <a:t>Prof. Dr. Rüdiger Sterzenbach </a:t>
            </a:r>
          </a:p>
        </p:txBody>
      </p:sp>
      <p:sp>
        <p:nvSpPr>
          <p:cNvPr id="5" name="Foliennummernplatzhalter 4">
            <a:extLst>
              <a:ext uri="{FF2B5EF4-FFF2-40B4-BE49-F238E27FC236}">
                <a16:creationId xmlns:a16="http://schemas.microsoft.com/office/drawing/2014/main" id="{A6B45802-944D-7BB9-973F-102E58E248F1}"/>
              </a:ext>
            </a:extLst>
          </p:cNvPr>
          <p:cNvSpPr>
            <a:spLocks noGrp="1"/>
          </p:cNvSpPr>
          <p:nvPr>
            <p:ph type="sldNum" sz="quarter" idx="5"/>
          </p:nvPr>
        </p:nvSpPr>
        <p:spPr/>
        <p:txBody>
          <a:bodyPr/>
          <a:lstStyle/>
          <a:p>
            <a:fld id="{4BCD91BF-B932-405C-A0A8-3AD83A840143}" type="slidenum">
              <a:rPr lang="de-CH" smtClean="0"/>
              <a:t>23</a:t>
            </a:fld>
            <a:endParaRPr lang="de-CH"/>
          </a:p>
        </p:txBody>
      </p:sp>
    </p:spTree>
    <p:extLst>
      <p:ext uri="{BB962C8B-B14F-4D97-AF65-F5344CB8AC3E}">
        <p14:creationId xmlns:p14="http://schemas.microsoft.com/office/powerpoint/2010/main" val="25271861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D5BAD0-F397-4E42-46CC-5FCA28AE94A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8463231-446D-8BF4-0904-B5CB016D490C}"/>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6625214E-4162-797C-7622-E9D1F31986A0}"/>
              </a:ext>
            </a:extLst>
          </p:cNvPr>
          <p:cNvSpPr>
            <a:spLocks noGrp="1"/>
          </p:cNvSpPr>
          <p:nvPr>
            <p:ph type="body" idx="1"/>
          </p:nvPr>
        </p:nvSpPr>
        <p:spPr/>
        <p:txBody>
          <a:bodyPr/>
          <a:lstStyle/>
          <a:p>
            <a:pPr algn="l">
              <a:buNone/>
            </a:pPr>
            <a:r>
              <a:rPr lang="de-DE" sz="1800" b="1" i="0" dirty="0">
                <a:solidFill>
                  <a:srgbClr val="000000"/>
                </a:solidFill>
                <a:effectLst/>
                <a:latin typeface="Times New Roman" panose="02020603050405020304" pitchFamily="18" charset="0"/>
              </a:rPr>
              <a:t>INFRASTRUKTUR</a:t>
            </a:r>
            <a:endParaRPr lang="de-DE" b="0" i="0" dirty="0">
              <a:solidFill>
                <a:srgbClr val="000000"/>
              </a:solidFill>
              <a:effectLst/>
              <a:latin typeface="Times New Roman" panose="02020603050405020304" pitchFamily="18" charset="0"/>
            </a:endParaRPr>
          </a:p>
          <a:p>
            <a:pPr algn="l">
              <a:buNone/>
            </a:pPr>
            <a:r>
              <a:rPr lang="de-DE" b="0" i="0" dirty="0">
                <a:solidFill>
                  <a:srgbClr val="000000"/>
                </a:solidFill>
                <a:effectLst/>
                <a:latin typeface="Times New Roman" panose="02020603050405020304" pitchFamily="18" charset="0"/>
              </a:rPr>
              <a:t> </a:t>
            </a:r>
          </a:p>
          <a:p>
            <a:pPr algn="l">
              <a:buNone/>
            </a:pPr>
            <a:r>
              <a:rPr lang="de-DE" sz="1800" b="0" i="0" dirty="0">
                <a:solidFill>
                  <a:srgbClr val="000000"/>
                </a:solidFill>
                <a:effectLst/>
                <a:latin typeface="Times New Roman" panose="02020603050405020304" pitchFamily="18" charset="0"/>
              </a:rPr>
              <a:t>Über mehrere Jahrzehnte hinweg wurde viel zu wenig in den Erhalt und die Modernisierung der Verkehrsinfrastruktur investiert. Dies gilt sowohl für die Schienenwege, die sich im Verantwortungsbereich der formal privatisierten Deutschen Bahn AG befinden, als auch für das Straßennetz, für das staatliche Behörden die Verantwortung tragen.</a:t>
            </a:r>
            <a:endParaRPr lang="de-DE" b="0" i="0" dirty="0">
              <a:solidFill>
                <a:srgbClr val="000000"/>
              </a:solidFill>
              <a:effectLst/>
              <a:latin typeface="Times New Roman" panose="02020603050405020304" pitchFamily="18" charset="0"/>
            </a:endParaRPr>
          </a:p>
          <a:p>
            <a:pPr algn="l">
              <a:buNone/>
            </a:pPr>
            <a:r>
              <a:rPr lang="de-DE" sz="1800" b="0" i="0" dirty="0">
                <a:solidFill>
                  <a:srgbClr val="000000"/>
                </a:solidFill>
                <a:effectLst/>
                <a:latin typeface="Times New Roman" panose="02020603050405020304" pitchFamily="18" charset="0"/>
              </a:rPr>
              <a:t> </a:t>
            </a:r>
            <a:endParaRPr lang="de-DE" b="0" i="0" dirty="0">
              <a:solidFill>
                <a:srgbClr val="000000"/>
              </a:solidFill>
              <a:effectLst/>
              <a:latin typeface="Times New Roman" panose="02020603050405020304" pitchFamily="18" charset="0"/>
            </a:endParaRPr>
          </a:p>
          <a:p>
            <a:pPr algn="l">
              <a:buNone/>
            </a:pPr>
            <a:r>
              <a:rPr lang="de-DE" sz="1800" b="0" i="0" dirty="0">
                <a:solidFill>
                  <a:srgbClr val="000000"/>
                </a:solidFill>
                <a:effectLst/>
                <a:latin typeface="Times New Roman" panose="02020603050405020304" pitchFamily="18" charset="0"/>
              </a:rPr>
              <a:t>Es wurden u.a. Zusatzeinnahmen des Staates, insbesondere aus Nutzerentgelten, vielfach nicht zur Erhöhung der Investitionen genutzt. Stattdessen hat der Staat die zusätzlichen finanziellen Spielräume für eine Erhöhung seiner konsumtiven Ausgaben genutzt.    </a:t>
            </a:r>
            <a:endParaRPr lang="de-DE" b="0" i="0" dirty="0">
              <a:solidFill>
                <a:srgbClr val="000000"/>
              </a:solidFill>
              <a:effectLst/>
              <a:latin typeface="Times New Roman" panose="02020603050405020304" pitchFamily="18" charset="0"/>
            </a:endParaRPr>
          </a:p>
          <a:p>
            <a:pPr algn="l">
              <a:buNone/>
            </a:pPr>
            <a:r>
              <a:rPr lang="de-DE" sz="1800" b="0" i="0" dirty="0">
                <a:solidFill>
                  <a:srgbClr val="000000"/>
                </a:solidFill>
                <a:effectLst/>
                <a:latin typeface="Times New Roman" panose="02020603050405020304" pitchFamily="18" charset="0"/>
              </a:rPr>
              <a:t> </a:t>
            </a:r>
            <a:endParaRPr lang="de-DE" b="0" i="0" dirty="0">
              <a:solidFill>
                <a:srgbClr val="000000"/>
              </a:solidFill>
              <a:effectLst/>
              <a:latin typeface="Times New Roman" panose="02020603050405020304" pitchFamily="18" charset="0"/>
            </a:endParaRPr>
          </a:p>
          <a:p>
            <a:pPr algn="l">
              <a:buNone/>
            </a:pPr>
            <a:r>
              <a:rPr lang="de-DE" sz="1800" b="0" i="0" dirty="0">
                <a:solidFill>
                  <a:srgbClr val="000000"/>
                </a:solidFill>
                <a:effectLst/>
                <a:latin typeface="Times New Roman" panose="02020603050405020304" pitchFamily="18" charset="0"/>
              </a:rPr>
              <a:t>Wichtiger wäre es immer gewesen, den Anteil der echten Nutzerfinanzierung im Verkehr zu erhöhen und institutionell fest abgesichert für Unterhaltung und Erhalt der Infrastruktur zu verwenden. Zur Entlastung der Bürger und Unternehmen wäre es zudem möglich gewesen, dass die mit dem Verkehr in Verbindung stehenden und nicht zweckgebundenen Steuern reduziert worden wären. So die beispielhaft die großen Säumnisse der Vergangenheit.</a:t>
            </a:r>
            <a:endParaRPr lang="de-DE" b="0" i="0" dirty="0">
              <a:solidFill>
                <a:srgbClr val="000000"/>
              </a:solidFill>
              <a:effectLst/>
              <a:latin typeface="Times New Roman" panose="02020603050405020304" pitchFamily="18" charset="0"/>
            </a:endParaRPr>
          </a:p>
          <a:p>
            <a:pPr algn="l">
              <a:buNone/>
            </a:pPr>
            <a:r>
              <a:rPr lang="de-DE" sz="1800" b="0" i="0" dirty="0">
                <a:solidFill>
                  <a:srgbClr val="000000"/>
                </a:solidFill>
                <a:effectLst/>
                <a:latin typeface="Times New Roman" panose="02020603050405020304" pitchFamily="18" charset="0"/>
              </a:rPr>
              <a:t>    </a:t>
            </a:r>
            <a:endParaRPr lang="de-DE" b="0" i="0" dirty="0">
              <a:solidFill>
                <a:srgbClr val="000000"/>
              </a:solidFill>
              <a:effectLst/>
              <a:latin typeface="Times New Roman" panose="02020603050405020304" pitchFamily="18" charset="0"/>
            </a:endParaRPr>
          </a:p>
          <a:p>
            <a:pPr algn="l">
              <a:buNone/>
            </a:pPr>
            <a:r>
              <a:rPr lang="de-DE" sz="1800" b="0" i="0" dirty="0">
                <a:solidFill>
                  <a:srgbClr val="000000"/>
                </a:solidFill>
                <a:effectLst/>
                <a:latin typeface="Times New Roman" panose="02020603050405020304" pitchFamily="18" charset="0"/>
              </a:rPr>
              <a:t>Die Investitions-Einigung (jetzt Sondervermögen für Infrastruktur und Investitionen zur Erreichung der Klimaneutralität bis 2045) kann auch zur Verbesserung der Verkehrsinfrastruktur beitragen. Doch dafür muss – so zeigt eindeutig die Erfahrung - sich die Art der politischen Führung verändern.</a:t>
            </a:r>
            <a:endParaRPr lang="de-DE" b="0" i="0" dirty="0">
              <a:solidFill>
                <a:srgbClr val="000000"/>
              </a:solidFill>
              <a:effectLst/>
              <a:latin typeface="Times New Roman" panose="02020603050405020304" pitchFamily="18" charset="0"/>
            </a:endParaRPr>
          </a:p>
          <a:p>
            <a:pPr algn="l">
              <a:buNone/>
            </a:pPr>
            <a:r>
              <a:rPr lang="de-DE" sz="1800" b="0" i="0" dirty="0">
                <a:solidFill>
                  <a:srgbClr val="000000"/>
                </a:solidFill>
                <a:effectLst/>
                <a:latin typeface="Times New Roman" panose="02020603050405020304" pitchFamily="18" charset="0"/>
              </a:rPr>
              <a:t>Es braucht eine andere Art politischer Führung, fernab des Politikstils der vergangenen zwei Jahrzehnte (bis heute), als man glaubt(e), dass Konflikte und gescheiterte Politiken mit scheinbar unbegrenzten Mitteln zugeschüttet werden können(</a:t>
            </a:r>
            <a:r>
              <a:rPr lang="de-DE" sz="1800" b="0" i="0" dirty="0" err="1">
                <a:solidFill>
                  <a:srgbClr val="000000"/>
                </a:solidFill>
                <a:effectLst/>
                <a:latin typeface="Times New Roman" panose="02020603050405020304" pitchFamily="18" charset="0"/>
              </a:rPr>
              <a:t>ten</a:t>
            </a:r>
            <a:r>
              <a:rPr lang="de-DE" sz="1800" b="0" i="0" dirty="0">
                <a:solidFill>
                  <a:srgbClr val="000000"/>
                </a:solidFill>
                <a:effectLst/>
                <a:latin typeface="Times New Roman" panose="02020603050405020304" pitchFamily="18" charset="0"/>
              </a:rPr>
              <a:t>).</a:t>
            </a:r>
            <a:endParaRPr lang="de-DE" b="0" i="0" dirty="0">
              <a:solidFill>
                <a:srgbClr val="000000"/>
              </a:solidFill>
              <a:effectLst/>
              <a:latin typeface="Times New Roman" panose="02020603050405020304" pitchFamily="18" charset="0"/>
            </a:endParaRPr>
          </a:p>
          <a:p>
            <a:pPr algn="l">
              <a:buNone/>
            </a:pPr>
            <a:r>
              <a:rPr lang="de-DE" sz="1800" b="0" i="0" dirty="0">
                <a:solidFill>
                  <a:srgbClr val="000000"/>
                </a:solidFill>
                <a:effectLst/>
                <a:latin typeface="Times New Roman" panose="02020603050405020304" pitchFamily="18" charset="0"/>
              </a:rPr>
              <a:t>Entscheidend ist, dass beim Infrastruktur-Sondervermögen Substitutionseffekte (Verschiebehahnhof) tatsächlich verhindert werden und das Sondervermögen nicht zum staatlichen Selbstbedienungsladen wird. Einen Verschiebebahnhof, bei dem das Sondervermögen Spielräume im Kernhaushalt schafft, die Gebietskörperschaften Investitionen runterfahren und in soziale Zwecke wie z.B. Sozialtransfers und den sozialen Zusammenhalt umdefinieren und umwidmen, darf es nicht geben.</a:t>
            </a:r>
            <a:endParaRPr lang="de-DE" b="0" i="0" dirty="0">
              <a:solidFill>
                <a:srgbClr val="000000"/>
              </a:solidFill>
              <a:effectLst/>
              <a:latin typeface="Times New Roman" panose="02020603050405020304" pitchFamily="18" charset="0"/>
            </a:endParaRPr>
          </a:p>
          <a:p>
            <a:pPr algn="l">
              <a:buNone/>
            </a:pPr>
            <a:r>
              <a:rPr lang="de-DE" sz="1800" b="0" i="0" dirty="0">
                <a:solidFill>
                  <a:srgbClr val="000000"/>
                </a:solidFill>
                <a:effectLst/>
                <a:latin typeface="Times New Roman" panose="02020603050405020304" pitchFamily="18" charset="0"/>
              </a:rPr>
              <a:t>Dies auch vor dem Hintergrund, dass wir es uns nicht weiterhin zu Lasten späterer Generationen und der „kleinen Leute" zu gut gehen lassen. Es braucht das klare politische Bekenntnis, die entsprechenden Haushaltsansätze nicht zurückzufahren. Damit die Mittel auch schnell fließen und Infrastrukturinvestitionen (Straße, Schiene, Radwege, Bundeswasserstrassen) tatsächlich stattfinden, brauchen wir ein Gesetz, das die Planungs- und Genehmigungszeiten beschleunigt (So auch analog bei Moritz </a:t>
            </a:r>
            <a:r>
              <a:rPr lang="de-DE" sz="1800" b="0" i="0" dirty="0" err="1">
                <a:solidFill>
                  <a:srgbClr val="000000"/>
                </a:solidFill>
                <a:effectLst/>
                <a:latin typeface="Times New Roman" panose="02020603050405020304" pitchFamily="18" charset="0"/>
              </a:rPr>
              <a:t>Schularick</a:t>
            </a:r>
            <a:r>
              <a:rPr lang="de-DE" sz="1800" b="0" i="0" dirty="0">
                <a:solidFill>
                  <a:srgbClr val="000000"/>
                </a:solidFill>
                <a:effectLst/>
                <a:latin typeface="Times New Roman" panose="02020603050405020304" pitchFamily="18" charset="0"/>
              </a:rPr>
              <a:t>, Clemens Fuest, Jens </a:t>
            </a:r>
            <a:r>
              <a:rPr lang="de-DE" sz="1800" b="0" i="0" dirty="0" err="1">
                <a:solidFill>
                  <a:srgbClr val="000000"/>
                </a:solidFill>
                <a:effectLst/>
                <a:latin typeface="Times New Roman" panose="02020603050405020304" pitchFamily="18" charset="0"/>
              </a:rPr>
              <a:t>Südekum</a:t>
            </a:r>
            <a:r>
              <a:rPr lang="de-DE" sz="1800" b="0" i="0" dirty="0">
                <a:solidFill>
                  <a:srgbClr val="000000"/>
                </a:solidFill>
                <a:effectLst/>
                <a:latin typeface="Times New Roman" panose="02020603050405020304" pitchFamily="18" charset="0"/>
              </a:rPr>
              <a:t> und Michael Hüther).</a:t>
            </a:r>
            <a:endParaRPr lang="de-DE" b="0" i="0" dirty="0">
              <a:solidFill>
                <a:srgbClr val="000000"/>
              </a:solidFill>
              <a:effectLst/>
              <a:latin typeface="Times New Roman" panose="02020603050405020304" pitchFamily="18" charset="0"/>
            </a:endParaRPr>
          </a:p>
          <a:p>
            <a:pPr algn="l">
              <a:buNone/>
            </a:pPr>
            <a:r>
              <a:rPr lang="de-DE" b="0" i="0" dirty="0">
                <a:solidFill>
                  <a:srgbClr val="000000"/>
                </a:solidFill>
                <a:effectLst/>
                <a:latin typeface="Times New Roman" panose="02020603050405020304" pitchFamily="18" charset="0"/>
              </a:rPr>
              <a:t> </a:t>
            </a:r>
          </a:p>
          <a:p>
            <a:pPr algn="l">
              <a:buNone/>
            </a:pPr>
            <a:r>
              <a:rPr lang="de-DE" sz="1800" b="0" i="0" dirty="0">
                <a:solidFill>
                  <a:srgbClr val="000000"/>
                </a:solidFill>
                <a:effectLst/>
                <a:latin typeface="Times New Roman" panose="02020603050405020304" pitchFamily="18" charset="0"/>
              </a:rPr>
              <a:t>Die vorstehenden Ausführungen stehen ausdrücklich auch im Bewusstsein, das nun im Gesetz festgeschrieben wurde, dass das Sondervermögen nicht für konsumtive Ausgaben verwendet werden darf, dass die Investitionen des Sondervermögens nur „zusätzlich“ erfolgen sollen.</a:t>
            </a:r>
            <a:endParaRPr lang="de-DE" b="0" i="0" dirty="0">
              <a:solidFill>
                <a:srgbClr val="000000"/>
              </a:solidFill>
              <a:effectLst/>
              <a:latin typeface="Times New Roman" panose="02020603050405020304" pitchFamily="18" charset="0"/>
            </a:endParaRPr>
          </a:p>
          <a:p>
            <a:pPr algn="l">
              <a:buNone/>
            </a:pPr>
            <a:r>
              <a:rPr lang="de-DE" sz="1800" b="0" i="0" dirty="0">
                <a:solidFill>
                  <a:srgbClr val="000000"/>
                </a:solidFill>
                <a:effectLst/>
                <a:latin typeface="Times New Roman" panose="02020603050405020304" pitchFamily="18" charset="0"/>
              </a:rPr>
              <a:t> </a:t>
            </a:r>
            <a:endParaRPr lang="de-DE" b="0" i="0" dirty="0">
              <a:solidFill>
                <a:srgbClr val="000000"/>
              </a:solidFill>
              <a:effectLst/>
              <a:latin typeface="Times New Roman" panose="02020603050405020304" pitchFamily="18" charset="0"/>
            </a:endParaRPr>
          </a:p>
          <a:p>
            <a:pPr algn="l">
              <a:buNone/>
            </a:pPr>
            <a:r>
              <a:rPr lang="de-DE" sz="1800" b="0" i="0" dirty="0">
                <a:solidFill>
                  <a:srgbClr val="000000"/>
                </a:solidFill>
                <a:effectLst/>
                <a:latin typeface="Times New Roman" panose="02020603050405020304" pitchFamily="18" charset="0"/>
              </a:rPr>
              <a:t>Es gilt: Mit Krediten allein lässt sich Infrastruktur auf Dauer nicht finanzieren.</a:t>
            </a:r>
            <a:endParaRPr lang="de-DE" b="0" i="0" dirty="0">
              <a:solidFill>
                <a:srgbClr val="000000"/>
              </a:solidFill>
              <a:effectLst/>
              <a:latin typeface="Times New Roman" panose="02020603050405020304" pitchFamily="18" charset="0"/>
            </a:endParaRPr>
          </a:p>
          <a:p>
            <a:pPr algn="l">
              <a:buNone/>
            </a:pPr>
            <a:r>
              <a:rPr lang="de-DE" b="0" i="0" dirty="0">
                <a:solidFill>
                  <a:srgbClr val="000000"/>
                </a:solidFill>
                <a:effectLst/>
                <a:latin typeface="Times New Roman" panose="02020603050405020304" pitchFamily="18" charset="0"/>
              </a:rPr>
              <a:t> </a:t>
            </a:r>
          </a:p>
          <a:p>
            <a:pPr algn="l">
              <a:buNone/>
            </a:pPr>
            <a:r>
              <a:rPr lang="de-DE" sz="1800" b="0" i="0" dirty="0">
                <a:solidFill>
                  <a:srgbClr val="000000"/>
                </a:solidFill>
                <a:effectLst/>
                <a:latin typeface="Times New Roman" panose="02020603050405020304" pitchFamily="18" charset="0"/>
              </a:rPr>
              <a:t>Veronika Grimm (Wirtschaftsweise):</a:t>
            </a:r>
            <a:endParaRPr lang="de-DE" b="0" i="0" dirty="0">
              <a:solidFill>
                <a:srgbClr val="000000"/>
              </a:solidFill>
              <a:effectLst/>
              <a:latin typeface="Times New Roman" panose="02020603050405020304" pitchFamily="18" charset="0"/>
            </a:endParaRPr>
          </a:p>
          <a:p>
            <a:pPr algn="l">
              <a:buNone/>
            </a:pPr>
            <a:r>
              <a:rPr lang="de-DE" sz="1800" b="0" i="0" dirty="0">
                <a:solidFill>
                  <a:srgbClr val="000000"/>
                </a:solidFill>
                <a:effectLst/>
                <a:latin typeface="Times New Roman" panose="02020603050405020304" pitchFamily="18" charset="0"/>
              </a:rPr>
              <a:t>„Ich habe das Gefühl, da will nochmal jemand einen Schluck aus der Pulle nehmen, um keine Anpassungen vornehmen zu müssen. "</a:t>
            </a:r>
            <a:endParaRPr lang="de-DE" b="0" i="0" dirty="0">
              <a:solidFill>
                <a:srgbClr val="000000"/>
              </a:solidFill>
              <a:effectLst/>
              <a:latin typeface="Times New Roman" panose="02020603050405020304" pitchFamily="18" charset="0"/>
            </a:endParaRPr>
          </a:p>
          <a:p>
            <a:pPr algn="l">
              <a:buNone/>
            </a:pPr>
            <a:r>
              <a:rPr lang="de-DE" b="0" i="0" dirty="0">
                <a:solidFill>
                  <a:srgbClr val="000000"/>
                </a:solidFill>
                <a:effectLst/>
                <a:latin typeface="Times New Roman" panose="02020603050405020304" pitchFamily="18" charset="0"/>
              </a:rPr>
              <a:t> </a:t>
            </a:r>
          </a:p>
          <a:p>
            <a:pPr algn="l">
              <a:buNone/>
            </a:pPr>
            <a:r>
              <a:rPr lang="de-DE" sz="1800" b="0" i="0" dirty="0">
                <a:solidFill>
                  <a:srgbClr val="000000"/>
                </a:solidFill>
                <a:effectLst/>
                <a:latin typeface="Times New Roman" panose="02020603050405020304" pitchFamily="18" charset="0"/>
              </a:rPr>
              <a:t>Leiter des Instituts für Wirtschaftspolitik an der Universität Leipzig: Prof. Gunther Schnabl:</a:t>
            </a:r>
            <a:endParaRPr lang="de-DE" b="0" i="0" dirty="0">
              <a:solidFill>
                <a:srgbClr val="000000"/>
              </a:solidFill>
              <a:effectLst/>
              <a:latin typeface="Times New Roman" panose="02020603050405020304" pitchFamily="18" charset="0"/>
            </a:endParaRPr>
          </a:p>
          <a:p>
            <a:pPr algn="l">
              <a:buNone/>
            </a:pPr>
            <a:r>
              <a:rPr lang="de-DE" sz="1800" b="0" i="0" dirty="0">
                <a:solidFill>
                  <a:srgbClr val="000000"/>
                </a:solidFill>
                <a:effectLst/>
                <a:latin typeface="Times New Roman" panose="02020603050405020304" pitchFamily="18" charset="0"/>
              </a:rPr>
              <a:t>Mehr Staatsverschuldung „begünstigt die Verschwendung" </a:t>
            </a:r>
            <a:endParaRPr lang="de-DE" b="0" i="0" dirty="0">
              <a:solidFill>
                <a:srgbClr val="000000"/>
              </a:solidFill>
              <a:effectLst/>
              <a:latin typeface="Times New Roman" panose="02020603050405020304" pitchFamily="18" charset="0"/>
            </a:endParaRPr>
          </a:p>
          <a:p>
            <a:pPr algn="l">
              <a:buNone/>
            </a:pPr>
            <a:r>
              <a:rPr lang="de-DE" b="0" i="0" dirty="0">
                <a:solidFill>
                  <a:srgbClr val="000000"/>
                </a:solidFill>
                <a:effectLst/>
                <a:latin typeface="Times New Roman" panose="02020603050405020304" pitchFamily="18" charset="0"/>
              </a:rPr>
              <a:t> </a:t>
            </a:r>
          </a:p>
          <a:p>
            <a:pPr algn="l">
              <a:buNone/>
            </a:pPr>
            <a:r>
              <a:rPr lang="de-DE" sz="1800" b="0" i="0" dirty="0">
                <a:solidFill>
                  <a:srgbClr val="000000"/>
                </a:solidFill>
                <a:effectLst/>
                <a:latin typeface="Times New Roman" panose="02020603050405020304" pitchFamily="18" charset="0"/>
              </a:rPr>
              <a:t>Ein ehemaliger Bundesinnenminister warnt:</a:t>
            </a:r>
            <a:endParaRPr lang="de-DE" b="0" i="0" dirty="0">
              <a:solidFill>
                <a:srgbClr val="000000"/>
              </a:solidFill>
              <a:effectLst/>
              <a:latin typeface="Times New Roman" panose="02020603050405020304" pitchFamily="18" charset="0"/>
            </a:endParaRPr>
          </a:p>
          <a:p>
            <a:pPr algn="l">
              <a:buNone/>
            </a:pPr>
            <a:r>
              <a:rPr lang="de-DE" b="0" i="0" dirty="0">
                <a:solidFill>
                  <a:srgbClr val="000000"/>
                </a:solidFill>
                <a:effectLst/>
                <a:latin typeface="Times New Roman" panose="02020603050405020304" pitchFamily="18" charset="0"/>
              </a:rPr>
              <a:t> </a:t>
            </a:r>
          </a:p>
          <a:p>
            <a:pPr algn="l">
              <a:buNone/>
            </a:pPr>
            <a:r>
              <a:rPr lang="de-DE" sz="1800" b="0" i="0" dirty="0">
                <a:solidFill>
                  <a:srgbClr val="000000"/>
                </a:solidFill>
                <a:effectLst/>
                <a:latin typeface="Times New Roman" panose="02020603050405020304" pitchFamily="18" charset="0"/>
              </a:rPr>
              <a:t>" Die kleinen Leute zahlen es am Ende. Verschuldung ist unsozial"</a:t>
            </a:r>
            <a:endParaRPr lang="de-DE" b="0" i="0" dirty="0">
              <a:solidFill>
                <a:srgbClr val="000000"/>
              </a:solidFill>
              <a:effectLst/>
              <a:latin typeface="Times New Roman" panose="02020603050405020304" pitchFamily="18" charset="0"/>
            </a:endParaRPr>
          </a:p>
          <a:p>
            <a:pPr algn="l">
              <a:buNone/>
            </a:pPr>
            <a:r>
              <a:rPr lang="de-DE" b="0" i="0" dirty="0">
                <a:solidFill>
                  <a:srgbClr val="000000"/>
                </a:solidFill>
                <a:effectLst/>
                <a:latin typeface="Times New Roman" panose="02020603050405020304" pitchFamily="18" charset="0"/>
              </a:rPr>
              <a:t> </a:t>
            </a:r>
          </a:p>
          <a:p>
            <a:pPr algn="l">
              <a:buNone/>
            </a:pPr>
            <a:r>
              <a:rPr lang="de-DE" sz="1800" b="0" i="0" dirty="0">
                <a:solidFill>
                  <a:srgbClr val="000000"/>
                </a:solidFill>
                <a:effectLst/>
                <a:latin typeface="Times New Roman" panose="02020603050405020304" pitchFamily="18" charset="0"/>
              </a:rPr>
              <a:t>Horst von Butler, Chefredakteur der WirtschaftsWoche:</a:t>
            </a:r>
            <a:endParaRPr lang="de-DE" b="0" i="0" dirty="0">
              <a:solidFill>
                <a:srgbClr val="000000"/>
              </a:solidFill>
              <a:effectLst/>
              <a:latin typeface="Times New Roman" panose="02020603050405020304" pitchFamily="18" charset="0"/>
            </a:endParaRPr>
          </a:p>
          <a:p>
            <a:pPr algn="l">
              <a:buNone/>
            </a:pPr>
            <a:r>
              <a:rPr lang="de-DE" sz="1800" b="0" i="0" dirty="0">
                <a:solidFill>
                  <a:srgbClr val="000000"/>
                </a:solidFill>
                <a:effectLst/>
                <a:latin typeface="Times New Roman" panose="02020603050405020304" pitchFamily="18" charset="0"/>
              </a:rPr>
              <a:t>„Doch eine große Summe ist noch kein großer Wurf. Es bleibt ein Störgefühl"</a:t>
            </a:r>
            <a:endParaRPr lang="de-DE" b="0" i="0" dirty="0">
              <a:solidFill>
                <a:srgbClr val="000000"/>
              </a:solidFill>
              <a:effectLst/>
              <a:latin typeface="Times New Roman" panose="02020603050405020304" pitchFamily="18" charset="0"/>
            </a:endParaRPr>
          </a:p>
          <a:p>
            <a:pPr algn="l">
              <a:buNone/>
            </a:pPr>
            <a:r>
              <a:rPr lang="de-DE" b="0" i="0" dirty="0">
                <a:solidFill>
                  <a:srgbClr val="000000"/>
                </a:solidFill>
                <a:effectLst/>
                <a:latin typeface="Times New Roman" panose="02020603050405020304" pitchFamily="18" charset="0"/>
              </a:rPr>
              <a:t> </a:t>
            </a:r>
          </a:p>
          <a:p>
            <a:pPr algn="l">
              <a:buNone/>
            </a:pPr>
            <a:r>
              <a:rPr lang="de-DE" sz="1800" b="0" i="0" dirty="0">
                <a:solidFill>
                  <a:srgbClr val="000000"/>
                </a:solidFill>
                <a:effectLst/>
                <a:latin typeface="Times New Roman" panose="02020603050405020304" pitchFamily="18" charset="0"/>
              </a:rPr>
              <a:t>Renate Köcher, Allensbach in WIWO 11/25:</a:t>
            </a:r>
            <a:endParaRPr lang="de-DE" b="0" i="0" dirty="0">
              <a:solidFill>
                <a:srgbClr val="000000"/>
              </a:solidFill>
              <a:effectLst/>
              <a:latin typeface="Times New Roman" panose="02020603050405020304" pitchFamily="18" charset="0"/>
            </a:endParaRPr>
          </a:p>
          <a:p>
            <a:pPr algn="l">
              <a:buNone/>
            </a:pPr>
            <a:r>
              <a:rPr lang="de-DE" sz="1800" b="0" i="0" dirty="0">
                <a:solidFill>
                  <a:srgbClr val="000000"/>
                </a:solidFill>
                <a:effectLst/>
                <a:latin typeface="Times New Roman" panose="02020603050405020304" pitchFamily="18" charset="0"/>
              </a:rPr>
              <a:t>„Das Vertrauen in die Reformkraft der künftigen Regierung ist überschaubar".</a:t>
            </a:r>
            <a:endParaRPr lang="de-DE" b="0" i="0" dirty="0">
              <a:solidFill>
                <a:srgbClr val="000000"/>
              </a:solidFill>
              <a:effectLst/>
              <a:latin typeface="Times New Roman" panose="02020603050405020304" pitchFamily="18" charset="0"/>
            </a:endParaRPr>
          </a:p>
          <a:p>
            <a:pPr algn="l">
              <a:buNone/>
            </a:pPr>
            <a:r>
              <a:rPr lang="de-DE" sz="1800" b="0" i="0" dirty="0">
                <a:solidFill>
                  <a:srgbClr val="000000"/>
                </a:solidFill>
                <a:effectLst/>
                <a:latin typeface="Times New Roman" panose="02020603050405020304" pitchFamily="18" charset="0"/>
              </a:rPr>
              <a:t> </a:t>
            </a:r>
            <a:endParaRPr lang="de-DE" b="0" i="0" dirty="0">
              <a:solidFill>
                <a:srgbClr val="000000"/>
              </a:solidFill>
              <a:effectLst/>
              <a:latin typeface="Times New Roman" panose="02020603050405020304" pitchFamily="18" charset="0"/>
            </a:endParaRPr>
          </a:p>
          <a:p>
            <a:pPr algn="l">
              <a:buNone/>
            </a:pPr>
            <a:r>
              <a:rPr lang="de-DE" b="0" i="0" dirty="0">
                <a:solidFill>
                  <a:srgbClr val="000000"/>
                </a:solidFill>
                <a:effectLst/>
                <a:latin typeface="Times New Roman" panose="02020603050405020304" pitchFamily="18" charset="0"/>
              </a:rPr>
              <a:t> </a:t>
            </a:r>
          </a:p>
          <a:p>
            <a:pPr algn="l">
              <a:buNone/>
            </a:pPr>
            <a:r>
              <a:rPr lang="de-DE" b="0" i="0" dirty="0">
                <a:solidFill>
                  <a:srgbClr val="000000"/>
                </a:solidFill>
                <a:effectLst/>
                <a:latin typeface="Times New Roman" panose="02020603050405020304" pitchFamily="18" charset="0"/>
              </a:rPr>
              <a:t> </a:t>
            </a:r>
          </a:p>
          <a:p>
            <a:pPr algn="l">
              <a:buNone/>
            </a:pPr>
            <a:r>
              <a:rPr lang="de-DE" sz="1800" b="0" i="0" dirty="0">
                <a:solidFill>
                  <a:srgbClr val="000000"/>
                </a:solidFill>
                <a:effectLst/>
                <a:latin typeface="Times New Roman" panose="02020603050405020304" pitchFamily="18" charset="0"/>
              </a:rPr>
              <a:t>HINGEGEN:</a:t>
            </a:r>
            <a:endParaRPr lang="de-DE" b="0" i="0" dirty="0">
              <a:solidFill>
                <a:srgbClr val="000000"/>
              </a:solidFill>
              <a:effectLst/>
              <a:latin typeface="Times New Roman" panose="02020603050405020304" pitchFamily="18" charset="0"/>
            </a:endParaRPr>
          </a:p>
          <a:p>
            <a:pPr algn="l"/>
            <a:r>
              <a:rPr lang="de-DE" sz="1800" b="0" i="0" dirty="0">
                <a:solidFill>
                  <a:srgbClr val="000000"/>
                </a:solidFill>
                <a:effectLst/>
                <a:latin typeface="Times New Roman" panose="02020603050405020304" pitchFamily="18" charset="0"/>
              </a:rPr>
              <a:t>Wenn es uns tatsächlich gelingt das Niveau unserer Ambitionen zu erhöhen und sich neu aufstellen, können wir auch mit dem Sondervermögen Infrastruktur im Hinblick auf die Verkehrswende ein Momentum des Aufbruchs und der Reformen schaffen.</a:t>
            </a:r>
            <a:endParaRPr lang="de-DE" b="0" i="0" dirty="0">
              <a:solidFill>
                <a:srgbClr val="000000"/>
              </a:solidFill>
              <a:effectLst/>
              <a:latin typeface="Times New Roman" panose="02020603050405020304" pitchFamily="18" charset="0"/>
            </a:endParaRPr>
          </a:p>
          <a:p>
            <a:endParaRPr lang="de-CH" dirty="0"/>
          </a:p>
        </p:txBody>
      </p:sp>
      <p:sp>
        <p:nvSpPr>
          <p:cNvPr id="4" name="Kopfzeilenplatzhalter 3">
            <a:extLst>
              <a:ext uri="{FF2B5EF4-FFF2-40B4-BE49-F238E27FC236}">
                <a16:creationId xmlns:a16="http://schemas.microsoft.com/office/drawing/2014/main" id="{69A3D15E-351E-2343-25F0-E5ECAD593689}"/>
              </a:ext>
            </a:extLst>
          </p:cNvPr>
          <p:cNvSpPr>
            <a:spLocks noGrp="1"/>
          </p:cNvSpPr>
          <p:nvPr>
            <p:ph type="hdr" sz="quarter"/>
          </p:nvPr>
        </p:nvSpPr>
        <p:spPr/>
        <p:txBody>
          <a:bodyPr/>
          <a:lstStyle/>
          <a:p>
            <a:r>
              <a:rPr lang="de-CH"/>
              <a:t>Prof. Dr. Rüdiger Sterzenbach </a:t>
            </a:r>
          </a:p>
        </p:txBody>
      </p:sp>
      <p:sp>
        <p:nvSpPr>
          <p:cNvPr id="5" name="Foliennummernplatzhalter 4">
            <a:extLst>
              <a:ext uri="{FF2B5EF4-FFF2-40B4-BE49-F238E27FC236}">
                <a16:creationId xmlns:a16="http://schemas.microsoft.com/office/drawing/2014/main" id="{6C8349BA-F464-5A14-F117-55A13A578C8B}"/>
              </a:ext>
            </a:extLst>
          </p:cNvPr>
          <p:cNvSpPr>
            <a:spLocks noGrp="1"/>
          </p:cNvSpPr>
          <p:nvPr>
            <p:ph type="sldNum" sz="quarter" idx="5"/>
          </p:nvPr>
        </p:nvSpPr>
        <p:spPr/>
        <p:txBody>
          <a:bodyPr/>
          <a:lstStyle/>
          <a:p>
            <a:fld id="{4BCD91BF-B932-405C-A0A8-3AD83A840143}" type="slidenum">
              <a:rPr lang="de-CH" smtClean="0"/>
              <a:t>24</a:t>
            </a:fld>
            <a:endParaRPr lang="de-CH"/>
          </a:p>
        </p:txBody>
      </p:sp>
    </p:spTree>
    <p:extLst>
      <p:ext uri="{BB962C8B-B14F-4D97-AF65-F5344CB8AC3E}">
        <p14:creationId xmlns:p14="http://schemas.microsoft.com/office/powerpoint/2010/main" val="8664056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dirty="0"/>
              <a:t>Planungsbeschleunigung nötig</a:t>
            </a:r>
            <a:r>
              <a:rPr lang="de-DE" sz="1200" dirty="0"/>
              <a:t>, damit Mittel tatsächlich in </a:t>
            </a:r>
            <a:r>
              <a:rPr lang="de-DE" sz="1200" b="1" dirty="0"/>
              <a:t>Straße, Schiene, Radwege, Wasserstraßen</a:t>
            </a:r>
            <a:r>
              <a:rPr lang="de-DE" sz="1200" dirty="0"/>
              <a:t> fließen.</a:t>
            </a:r>
          </a:p>
          <a:p>
            <a:endParaRPr lang="de-CH" dirty="0"/>
          </a:p>
        </p:txBody>
      </p:sp>
      <p:sp>
        <p:nvSpPr>
          <p:cNvPr id="4" name="Kopfzeilenplatzhalter 3"/>
          <p:cNvSpPr>
            <a:spLocks noGrp="1"/>
          </p:cNvSpPr>
          <p:nvPr>
            <p:ph type="hdr" sz="quarter"/>
          </p:nvPr>
        </p:nvSpPr>
        <p:spPr/>
        <p:txBody>
          <a:bodyPr/>
          <a:lstStyle/>
          <a:p>
            <a:r>
              <a:rPr lang="de-CH"/>
              <a:t>Prof. Dr. Rüdiger Sterzenbach </a:t>
            </a:r>
          </a:p>
        </p:txBody>
      </p:sp>
      <p:sp>
        <p:nvSpPr>
          <p:cNvPr id="5" name="Foliennummernplatzhalter 4"/>
          <p:cNvSpPr>
            <a:spLocks noGrp="1"/>
          </p:cNvSpPr>
          <p:nvPr>
            <p:ph type="sldNum" sz="quarter" idx="5"/>
          </p:nvPr>
        </p:nvSpPr>
        <p:spPr/>
        <p:txBody>
          <a:bodyPr/>
          <a:lstStyle/>
          <a:p>
            <a:fld id="{4BCD91BF-B932-405C-A0A8-3AD83A840143}" type="slidenum">
              <a:rPr lang="de-CH" smtClean="0"/>
              <a:t>27</a:t>
            </a:fld>
            <a:endParaRPr lang="de-CH"/>
          </a:p>
        </p:txBody>
      </p:sp>
    </p:spTree>
    <p:extLst>
      <p:ext uri="{BB962C8B-B14F-4D97-AF65-F5344CB8AC3E}">
        <p14:creationId xmlns:p14="http://schemas.microsoft.com/office/powerpoint/2010/main" val="12942492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de-DE" sz="1800" dirty="0">
                <a:effectLst/>
                <a:latin typeface="Aptos" panose="020B0004020202020204" pitchFamily="34" charset="0"/>
                <a:ea typeface="Aptos" panose="020B0004020202020204" pitchFamily="34" charset="0"/>
                <a:cs typeface="Times New Roman" panose="02020603050405020304" pitchFamily="18" charset="0"/>
              </a:rPr>
              <a:t>Mein großer Dank gilt einmal mehr meinem/unserem großartigen Team mit Manuel Bosch, Frank </a:t>
            </a:r>
            <a:r>
              <a:rPr lang="de-DE" sz="1800" dirty="0" err="1">
                <a:effectLst/>
                <a:latin typeface="Aptos" panose="020B0004020202020204" pitchFamily="34" charset="0"/>
                <a:ea typeface="Aptos" panose="020B0004020202020204" pitchFamily="34" charset="0"/>
                <a:cs typeface="Times New Roman" panose="02020603050405020304" pitchFamily="18" charset="0"/>
              </a:rPr>
              <a:t>Fichert</a:t>
            </a:r>
            <a:r>
              <a:rPr lang="de-DE" sz="1800" dirty="0">
                <a:effectLst/>
                <a:latin typeface="Aptos" panose="020B0004020202020204" pitchFamily="34" charset="0"/>
                <a:ea typeface="Aptos" panose="020B0004020202020204" pitchFamily="34" charset="0"/>
                <a:cs typeface="Times New Roman" panose="02020603050405020304" pitchFamily="18" charset="0"/>
              </a:rPr>
              <a:t> und Julia Dreger. Ohne deren Hilfe wäre von mir die Aufgabe nicht zu stemmen gewesen.</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de-DE"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e-DE" sz="1800" dirty="0">
                <a:effectLst/>
                <a:latin typeface="Aptos" panose="020B0004020202020204" pitchFamily="34" charset="0"/>
                <a:ea typeface="Aptos" panose="020B0004020202020204" pitchFamily="34" charset="0"/>
                <a:cs typeface="Times New Roman" panose="02020603050405020304" pitchFamily="18" charset="0"/>
              </a:rPr>
              <a:t>Wir sind alte Bekannte: Bei der Berufung des hochgeschätzten Kollegen Prof. Dr. </a:t>
            </a:r>
            <a:r>
              <a:rPr lang="de-DE" sz="1800" dirty="0" err="1">
                <a:effectLst/>
                <a:latin typeface="Aptos" panose="020B0004020202020204" pitchFamily="34" charset="0"/>
                <a:ea typeface="Aptos" panose="020B0004020202020204" pitchFamily="34" charset="0"/>
                <a:cs typeface="Times New Roman" panose="02020603050405020304" pitchFamily="18" charset="0"/>
              </a:rPr>
              <a:t>Fichert</a:t>
            </a:r>
            <a:r>
              <a:rPr lang="de-DE" sz="1800" dirty="0">
                <a:effectLst/>
                <a:latin typeface="Aptos" panose="020B0004020202020204" pitchFamily="34" charset="0"/>
                <a:ea typeface="Aptos" panose="020B0004020202020204" pitchFamily="34" charset="0"/>
                <a:cs typeface="Times New Roman" panose="02020603050405020304" pitchFamily="18" charset="0"/>
              </a:rPr>
              <a:t>, hatte ich die Ehre Vorsitzender der Berufungskommission zu sein, Manuel Bosch ist ein Ehemaliger, bei dem ich mir immer gewünscht habe, dass er in der Wissenschaft bleibt und einmal mein Nachfolger wird – ein Nachfolger, auf den ich auch aufsehen kann. Julia Dreger, auch eine hochgeschätzte Ehemalige, hat es in die Schweiz verschlagen, sie widersteht bisher leider den Verlockungen einer nicht nur aus meiner Sicht großen Karriere in Deutschland.</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endParaRPr lang="de-CH" dirty="0"/>
          </a:p>
        </p:txBody>
      </p:sp>
      <p:sp>
        <p:nvSpPr>
          <p:cNvPr id="4" name="Kopfzeilenplatzhalter 3"/>
          <p:cNvSpPr>
            <a:spLocks noGrp="1"/>
          </p:cNvSpPr>
          <p:nvPr>
            <p:ph type="hdr" sz="quarter"/>
          </p:nvPr>
        </p:nvSpPr>
        <p:spPr/>
        <p:txBody>
          <a:bodyPr/>
          <a:lstStyle/>
          <a:p>
            <a:r>
              <a:rPr lang="de-CH"/>
              <a:t>Prof. Dr. Rüdiger Sterzenbach </a:t>
            </a:r>
          </a:p>
        </p:txBody>
      </p:sp>
      <p:sp>
        <p:nvSpPr>
          <p:cNvPr id="5" name="Foliennummernplatzhalter 4"/>
          <p:cNvSpPr>
            <a:spLocks noGrp="1"/>
          </p:cNvSpPr>
          <p:nvPr>
            <p:ph type="sldNum" sz="quarter" idx="5"/>
          </p:nvPr>
        </p:nvSpPr>
        <p:spPr/>
        <p:txBody>
          <a:bodyPr/>
          <a:lstStyle/>
          <a:p>
            <a:fld id="{4BCD91BF-B932-405C-A0A8-3AD83A840143}" type="slidenum">
              <a:rPr lang="de-CH" smtClean="0"/>
              <a:t>6</a:t>
            </a:fld>
            <a:endParaRPr lang="de-CH"/>
          </a:p>
        </p:txBody>
      </p:sp>
    </p:spTree>
    <p:extLst>
      <p:ext uri="{BB962C8B-B14F-4D97-AF65-F5344CB8AC3E}">
        <p14:creationId xmlns:p14="http://schemas.microsoft.com/office/powerpoint/2010/main" val="32113007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447DA0-5ADA-70EC-D763-064961ABCA2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E305087-A50C-CEB2-A5F1-35E89D4FD0B5}"/>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2F6DEB3B-2BF1-8365-E890-D2DAC7205A9F}"/>
              </a:ext>
            </a:extLst>
          </p:cNvPr>
          <p:cNvSpPr>
            <a:spLocks noGrp="1"/>
          </p:cNvSpPr>
          <p:nvPr>
            <p:ph type="body" idx="1"/>
          </p:nvPr>
        </p:nvSpPr>
        <p:spPr/>
        <p:txBody>
          <a:bodyPr/>
          <a:lstStyle/>
          <a:p>
            <a:pPr algn="l">
              <a:buNone/>
            </a:pPr>
            <a:r>
              <a:rPr lang="de-DE" sz="1200" b="1" i="0" dirty="0">
                <a:solidFill>
                  <a:srgbClr val="000000"/>
                </a:solidFill>
                <a:effectLst/>
                <a:latin typeface="Times New Roman" panose="02020603050405020304" pitchFamily="18" charset="0"/>
              </a:rPr>
              <a:t>INFRASTRUKTUR</a:t>
            </a:r>
            <a:endParaRPr lang="de-DE" b="0" i="0" dirty="0">
              <a:solidFill>
                <a:srgbClr val="000000"/>
              </a:solidFill>
              <a:effectLst/>
              <a:latin typeface="Times New Roman" panose="02020603050405020304" pitchFamily="18" charset="0"/>
            </a:endParaRPr>
          </a:p>
          <a:p>
            <a:pPr algn="l">
              <a:buNone/>
            </a:pPr>
            <a:r>
              <a:rPr lang="de-DE" b="0" i="0" dirty="0">
                <a:solidFill>
                  <a:srgbClr val="000000"/>
                </a:solidFill>
                <a:effectLst/>
                <a:latin typeface="Times New Roman" panose="02020603050405020304" pitchFamily="18" charset="0"/>
              </a:rPr>
              <a:t> </a:t>
            </a:r>
          </a:p>
          <a:p>
            <a:pPr algn="l">
              <a:buNone/>
            </a:pPr>
            <a:r>
              <a:rPr lang="de-DE" sz="1200" b="0" i="0" dirty="0">
                <a:solidFill>
                  <a:srgbClr val="000000"/>
                </a:solidFill>
                <a:effectLst/>
                <a:latin typeface="Times New Roman" panose="02020603050405020304" pitchFamily="18" charset="0"/>
              </a:rPr>
              <a:t>Über mehrere Jahrzehnte hinweg wurde viel zu wenig in den Erhalt und die Modernisierung der Verkehrsinfrastruktur investiert. Dies gilt sowohl für die Schienenwege, die sich im Verantwortungsbereich der formal privatisierten Deutschen Bahn AG befinden, als auch für das Straßennetz, für das staatliche Behörden die Verantwortung tragen.</a:t>
            </a:r>
            <a:endParaRPr lang="de-DE" b="0" i="0" dirty="0">
              <a:solidFill>
                <a:srgbClr val="000000"/>
              </a:solidFill>
              <a:effectLst/>
              <a:latin typeface="Times New Roman" panose="02020603050405020304" pitchFamily="18" charset="0"/>
            </a:endParaRPr>
          </a:p>
          <a:p>
            <a:pPr algn="l">
              <a:buNone/>
            </a:pPr>
            <a:r>
              <a:rPr lang="de-DE" sz="1200" b="0" i="0" dirty="0">
                <a:solidFill>
                  <a:srgbClr val="000000"/>
                </a:solidFill>
                <a:effectLst/>
                <a:latin typeface="Times New Roman" panose="02020603050405020304" pitchFamily="18" charset="0"/>
              </a:rPr>
              <a:t> </a:t>
            </a:r>
            <a:endParaRPr lang="de-DE" b="0" i="0" dirty="0">
              <a:solidFill>
                <a:srgbClr val="000000"/>
              </a:solidFill>
              <a:effectLst/>
              <a:latin typeface="Times New Roman" panose="02020603050405020304" pitchFamily="18" charset="0"/>
            </a:endParaRPr>
          </a:p>
          <a:p>
            <a:pPr algn="l">
              <a:buNone/>
            </a:pPr>
            <a:r>
              <a:rPr lang="de-DE" sz="1200" b="0" i="0" dirty="0">
                <a:solidFill>
                  <a:srgbClr val="000000"/>
                </a:solidFill>
                <a:effectLst/>
                <a:latin typeface="Times New Roman" panose="02020603050405020304" pitchFamily="18" charset="0"/>
              </a:rPr>
              <a:t>Es wurden u.a. Zusatzeinnahmen des Staates, insbesondere aus Nutzerentgelten, vielfach nicht zur Erhöhung der Investitionen genutzt. Stattdessen hat der Staat die zusätzlichen finanziellen Spielräume für eine Erhöhung seiner konsumtiven Ausgaben genutzt.    </a:t>
            </a:r>
            <a:endParaRPr lang="de-DE" b="0" i="0" dirty="0">
              <a:solidFill>
                <a:srgbClr val="000000"/>
              </a:solidFill>
              <a:effectLst/>
              <a:latin typeface="Times New Roman" panose="02020603050405020304" pitchFamily="18" charset="0"/>
            </a:endParaRPr>
          </a:p>
          <a:p>
            <a:pPr algn="l">
              <a:buNone/>
            </a:pPr>
            <a:r>
              <a:rPr lang="de-DE" sz="1200" b="0" i="0" dirty="0">
                <a:solidFill>
                  <a:srgbClr val="000000"/>
                </a:solidFill>
                <a:effectLst/>
                <a:latin typeface="Times New Roman" panose="02020603050405020304" pitchFamily="18" charset="0"/>
              </a:rPr>
              <a:t> </a:t>
            </a:r>
            <a:endParaRPr lang="de-DE" b="0" i="0" dirty="0">
              <a:solidFill>
                <a:srgbClr val="000000"/>
              </a:solidFill>
              <a:effectLst/>
              <a:latin typeface="Times New Roman" panose="02020603050405020304" pitchFamily="18" charset="0"/>
            </a:endParaRPr>
          </a:p>
          <a:p>
            <a:pPr algn="l">
              <a:buNone/>
            </a:pPr>
            <a:r>
              <a:rPr lang="de-DE" sz="1200" b="0" i="0" dirty="0">
                <a:solidFill>
                  <a:srgbClr val="000000"/>
                </a:solidFill>
                <a:effectLst/>
                <a:latin typeface="Times New Roman" panose="02020603050405020304" pitchFamily="18" charset="0"/>
              </a:rPr>
              <a:t>Wichtiger wäre es immer gewesen, den Anteil der echten Nutzerfinanzierung im Verkehr zu erhöhen und institutionell fest abgesichert für Unterhaltung und Erhalt der Infrastruktur zu verwenden. Zur Entlastung der Bürger und Unternehmen wäre es zudem möglich gewesen, dass die mit dem Verkehr in Verbindung stehenden und nicht zweckgebundenen Steuern reduziert worden wären. So die beispielhaft die großen Säumnisse der Vergangenheit.</a:t>
            </a:r>
            <a:endParaRPr lang="de-DE" b="0" i="0" dirty="0">
              <a:solidFill>
                <a:srgbClr val="000000"/>
              </a:solidFill>
              <a:effectLst/>
              <a:latin typeface="Times New Roman" panose="02020603050405020304" pitchFamily="18" charset="0"/>
            </a:endParaRPr>
          </a:p>
          <a:p>
            <a:pPr algn="l">
              <a:buNone/>
            </a:pPr>
            <a:r>
              <a:rPr lang="de-DE" sz="1200" b="0" i="0" dirty="0">
                <a:solidFill>
                  <a:srgbClr val="000000"/>
                </a:solidFill>
                <a:effectLst/>
                <a:latin typeface="Times New Roman" panose="02020603050405020304" pitchFamily="18" charset="0"/>
              </a:rPr>
              <a:t>    </a:t>
            </a:r>
            <a:endParaRPr lang="de-DE" b="0" i="0" dirty="0">
              <a:solidFill>
                <a:srgbClr val="000000"/>
              </a:solidFill>
              <a:effectLst/>
              <a:latin typeface="Times New Roman" panose="02020603050405020304" pitchFamily="18" charset="0"/>
            </a:endParaRPr>
          </a:p>
          <a:p>
            <a:pPr algn="l">
              <a:buNone/>
            </a:pPr>
            <a:r>
              <a:rPr lang="de-DE" sz="1200" b="0" i="0" dirty="0">
                <a:solidFill>
                  <a:srgbClr val="000000"/>
                </a:solidFill>
                <a:effectLst/>
                <a:latin typeface="Times New Roman" panose="02020603050405020304" pitchFamily="18" charset="0"/>
              </a:rPr>
              <a:t>Die Investitions-Einigung (jetzt Sondervermögen für Infrastruktur und Investitionen zur Erreichung der Klimaneutralität bis 2045) kann auch zur Verbesserung der Verkehrsinfrastruktur beitragen. Doch dafür muss – so zeigt eindeutig die Erfahrung - sich die Art der politischen Führung verändern.</a:t>
            </a:r>
            <a:endParaRPr lang="de-DE" b="0" i="0" dirty="0">
              <a:solidFill>
                <a:srgbClr val="000000"/>
              </a:solidFill>
              <a:effectLst/>
              <a:latin typeface="Times New Roman" panose="02020603050405020304" pitchFamily="18" charset="0"/>
            </a:endParaRPr>
          </a:p>
          <a:p>
            <a:pPr algn="l">
              <a:buNone/>
            </a:pPr>
            <a:r>
              <a:rPr lang="de-DE" sz="1200" b="0" i="0" dirty="0">
                <a:solidFill>
                  <a:srgbClr val="000000"/>
                </a:solidFill>
                <a:effectLst/>
                <a:latin typeface="Times New Roman" panose="02020603050405020304" pitchFamily="18" charset="0"/>
              </a:rPr>
              <a:t>Es braucht eine andere Art politischer Führung, fernab des Politikstils der vergangenen zwei Jahrzehnte (bis heute), als man glaubt(e), dass Konflikte und gescheiterte Politiken mit scheinbar unbegrenzten Mitteln zugeschüttet werden können(</a:t>
            </a:r>
            <a:r>
              <a:rPr lang="de-DE" sz="1200" b="0" i="0" dirty="0" err="1">
                <a:solidFill>
                  <a:srgbClr val="000000"/>
                </a:solidFill>
                <a:effectLst/>
                <a:latin typeface="Times New Roman" panose="02020603050405020304" pitchFamily="18" charset="0"/>
              </a:rPr>
              <a:t>ten</a:t>
            </a:r>
            <a:r>
              <a:rPr lang="de-DE" sz="1200" b="0" i="0" dirty="0">
                <a:solidFill>
                  <a:srgbClr val="000000"/>
                </a:solidFill>
                <a:effectLst/>
                <a:latin typeface="Times New Roman" panose="02020603050405020304" pitchFamily="18" charset="0"/>
              </a:rPr>
              <a:t>).</a:t>
            </a:r>
            <a:endParaRPr lang="de-DE" b="0" i="0" dirty="0">
              <a:solidFill>
                <a:srgbClr val="000000"/>
              </a:solidFill>
              <a:effectLst/>
              <a:latin typeface="Times New Roman" panose="02020603050405020304" pitchFamily="18" charset="0"/>
            </a:endParaRPr>
          </a:p>
          <a:p>
            <a:pPr algn="l">
              <a:buNone/>
            </a:pPr>
            <a:r>
              <a:rPr lang="de-DE" sz="1200" b="0" i="0" dirty="0">
                <a:solidFill>
                  <a:srgbClr val="000000"/>
                </a:solidFill>
                <a:effectLst/>
                <a:latin typeface="Times New Roman" panose="02020603050405020304" pitchFamily="18" charset="0"/>
              </a:rPr>
              <a:t>Entscheidend ist, dass beim Infrastruktur-Sondervermögen Substitutionseffekte (Verschiebehahnhof) tatsächlich verhindert werden und das Sondervermögen nicht zum staatlichen Selbstbedienungsladen wird. Einen Verschiebebahnhof, bei dem das Sondervermögen Spielräume im Kernhaushalt schafft, die Gebietskörperschaften Investitionen runterfahren und in soziale Zwecke wie z.B. Sozialtransfers und den sozialen Zusammenhalt umdefinieren und umwidmen, darf es nicht geben.</a:t>
            </a:r>
            <a:endParaRPr lang="de-DE" b="0" i="0" dirty="0">
              <a:solidFill>
                <a:srgbClr val="000000"/>
              </a:solidFill>
              <a:effectLst/>
              <a:latin typeface="Times New Roman" panose="02020603050405020304" pitchFamily="18" charset="0"/>
            </a:endParaRPr>
          </a:p>
          <a:p>
            <a:pPr algn="l">
              <a:buNone/>
            </a:pPr>
            <a:r>
              <a:rPr lang="de-DE" sz="1200" b="0" i="0" dirty="0">
                <a:solidFill>
                  <a:srgbClr val="000000"/>
                </a:solidFill>
                <a:effectLst/>
                <a:latin typeface="Times New Roman" panose="02020603050405020304" pitchFamily="18" charset="0"/>
              </a:rPr>
              <a:t>Dies auch vor dem Hintergrund, dass wir es uns nicht weiterhin zu Lasten späterer Generationen und der „kleinen Leute" zu gut gehen lassen. Es braucht das klare politische Bekenntnis, die entsprechenden Haushaltsansätze nicht zurückzufahren. Damit die Mittel auch schnell fließen und Infrastrukturinvestitionen (Straße, Schiene, Radwege, Bundeswasserstrassen) tatsächlich stattfinden, brauchen wir ein Gesetz, das die Planungs- und Genehmigungszeiten beschleunigt (So auch analog bei Moritz </a:t>
            </a:r>
            <a:r>
              <a:rPr lang="de-DE" sz="1200" b="0" i="0" dirty="0" err="1">
                <a:solidFill>
                  <a:srgbClr val="000000"/>
                </a:solidFill>
                <a:effectLst/>
                <a:latin typeface="Times New Roman" panose="02020603050405020304" pitchFamily="18" charset="0"/>
              </a:rPr>
              <a:t>Schularick</a:t>
            </a:r>
            <a:r>
              <a:rPr lang="de-DE" sz="1200" b="0" i="0" dirty="0">
                <a:solidFill>
                  <a:srgbClr val="000000"/>
                </a:solidFill>
                <a:effectLst/>
                <a:latin typeface="Times New Roman" panose="02020603050405020304" pitchFamily="18" charset="0"/>
              </a:rPr>
              <a:t>, Clemens Fuest, Jens </a:t>
            </a:r>
            <a:r>
              <a:rPr lang="de-DE" sz="1200" b="0" i="0" dirty="0" err="1">
                <a:solidFill>
                  <a:srgbClr val="000000"/>
                </a:solidFill>
                <a:effectLst/>
                <a:latin typeface="Times New Roman" panose="02020603050405020304" pitchFamily="18" charset="0"/>
              </a:rPr>
              <a:t>Südekum</a:t>
            </a:r>
            <a:r>
              <a:rPr lang="de-DE" sz="1200" b="0" i="0" dirty="0">
                <a:solidFill>
                  <a:srgbClr val="000000"/>
                </a:solidFill>
                <a:effectLst/>
                <a:latin typeface="Times New Roman" panose="02020603050405020304" pitchFamily="18" charset="0"/>
              </a:rPr>
              <a:t> und Michael Hüther).</a:t>
            </a:r>
            <a:endParaRPr lang="de-DE" b="0" i="0" dirty="0">
              <a:solidFill>
                <a:srgbClr val="000000"/>
              </a:solidFill>
              <a:effectLst/>
              <a:latin typeface="Times New Roman" panose="02020603050405020304" pitchFamily="18" charset="0"/>
            </a:endParaRPr>
          </a:p>
          <a:p>
            <a:pPr algn="l">
              <a:buNone/>
            </a:pPr>
            <a:r>
              <a:rPr lang="de-DE" b="0" i="0" dirty="0">
                <a:solidFill>
                  <a:srgbClr val="000000"/>
                </a:solidFill>
                <a:effectLst/>
                <a:latin typeface="Times New Roman" panose="02020603050405020304" pitchFamily="18" charset="0"/>
              </a:rPr>
              <a:t> </a:t>
            </a:r>
          </a:p>
          <a:p>
            <a:pPr algn="l">
              <a:buNone/>
            </a:pPr>
            <a:r>
              <a:rPr lang="de-DE" sz="1200" b="0" i="0" dirty="0">
                <a:solidFill>
                  <a:srgbClr val="000000"/>
                </a:solidFill>
                <a:effectLst/>
                <a:latin typeface="Times New Roman" panose="02020603050405020304" pitchFamily="18" charset="0"/>
              </a:rPr>
              <a:t>Die vorstehenden Ausführungen stehen ausdrücklich auch im Bewusstsein, das nun im Gesetz festgeschrieben wurde, dass das Sondervermögen nicht für konsumtive Ausgaben verwendet werden darf, dass die Investitionen des Sondervermögens nur „zusätzlich“ erfolgen sollen.</a:t>
            </a:r>
            <a:endParaRPr lang="de-DE" b="0" i="0" dirty="0">
              <a:solidFill>
                <a:srgbClr val="000000"/>
              </a:solidFill>
              <a:effectLst/>
              <a:latin typeface="Times New Roman" panose="02020603050405020304" pitchFamily="18" charset="0"/>
            </a:endParaRPr>
          </a:p>
          <a:p>
            <a:pPr algn="l">
              <a:buNone/>
            </a:pPr>
            <a:r>
              <a:rPr lang="de-DE" sz="1200" b="0" i="0" dirty="0">
                <a:solidFill>
                  <a:srgbClr val="000000"/>
                </a:solidFill>
                <a:effectLst/>
                <a:latin typeface="Times New Roman" panose="02020603050405020304" pitchFamily="18" charset="0"/>
              </a:rPr>
              <a:t> </a:t>
            </a:r>
            <a:endParaRPr lang="de-DE" b="0" i="0" dirty="0">
              <a:solidFill>
                <a:srgbClr val="000000"/>
              </a:solidFill>
              <a:effectLst/>
              <a:latin typeface="Times New Roman" panose="02020603050405020304" pitchFamily="18" charset="0"/>
            </a:endParaRPr>
          </a:p>
          <a:p>
            <a:pPr algn="l">
              <a:buNone/>
            </a:pPr>
            <a:r>
              <a:rPr lang="de-DE" sz="1200" b="0" i="0" dirty="0">
                <a:solidFill>
                  <a:srgbClr val="000000"/>
                </a:solidFill>
                <a:effectLst/>
                <a:latin typeface="Times New Roman" panose="02020603050405020304" pitchFamily="18" charset="0"/>
              </a:rPr>
              <a:t>Es gilt: Mit Krediten allein lässt sich Infrastruktur auf Dauer nicht finanzieren.</a:t>
            </a:r>
            <a:endParaRPr lang="de-DE" b="0" i="0" dirty="0">
              <a:solidFill>
                <a:srgbClr val="000000"/>
              </a:solidFill>
              <a:effectLst/>
              <a:latin typeface="Times New Roman" panose="02020603050405020304" pitchFamily="18" charset="0"/>
            </a:endParaRPr>
          </a:p>
          <a:p>
            <a:pPr algn="l">
              <a:buNone/>
            </a:pPr>
            <a:r>
              <a:rPr lang="de-DE" b="0" i="0" dirty="0">
                <a:solidFill>
                  <a:srgbClr val="000000"/>
                </a:solidFill>
                <a:effectLst/>
                <a:latin typeface="Times New Roman" panose="02020603050405020304" pitchFamily="18" charset="0"/>
              </a:rPr>
              <a:t> </a:t>
            </a:r>
          </a:p>
          <a:p>
            <a:pPr algn="l">
              <a:buNone/>
            </a:pPr>
            <a:r>
              <a:rPr lang="de-DE" sz="1200" b="0" i="0" dirty="0">
                <a:solidFill>
                  <a:srgbClr val="000000"/>
                </a:solidFill>
                <a:effectLst/>
                <a:latin typeface="Times New Roman" panose="02020603050405020304" pitchFamily="18" charset="0"/>
              </a:rPr>
              <a:t>Veronika Grimm (Wirtschaftsweise):</a:t>
            </a:r>
            <a:endParaRPr lang="de-DE" b="0" i="0" dirty="0">
              <a:solidFill>
                <a:srgbClr val="000000"/>
              </a:solidFill>
              <a:effectLst/>
              <a:latin typeface="Times New Roman" panose="02020603050405020304" pitchFamily="18" charset="0"/>
            </a:endParaRPr>
          </a:p>
          <a:p>
            <a:pPr algn="l">
              <a:buNone/>
            </a:pPr>
            <a:r>
              <a:rPr lang="de-DE" sz="1200" b="0" i="0" dirty="0">
                <a:solidFill>
                  <a:srgbClr val="000000"/>
                </a:solidFill>
                <a:effectLst/>
                <a:latin typeface="Times New Roman" panose="02020603050405020304" pitchFamily="18" charset="0"/>
              </a:rPr>
              <a:t>„Ich habe das Gefühl, da will nochmal jemand einen Schluck aus der Pulle nehmen, um keine Anpassungen vornehmen zu müssen. "</a:t>
            </a:r>
            <a:endParaRPr lang="de-DE" b="0" i="0" dirty="0">
              <a:solidFill>
                <a:srgbClr val="000000"/>
              </a:solidFill>
              <a:effectLst/>
              <a:latin typeface="Times New Roman" panose="02020603050405020304" pitchFamily="18" charset="0"/>
            </a:endParaRPr>
          </a:p>
          <a:p>
            <a:pPr algn="l">
              <a:buNone/>
            </a:pPr>
            <a:r>
              <a:rPr lang="de-DE" b="0" i="0" dirty="0">
                <a:solidFill>
                  <a:srgbClr val="000000"/>
                </a:solidFill>
                <a:effectLst/>
                <a:latin typeface="Times New Roman" panose="02020603050405020304" pitchFamily="18" charset="0"/>
              </a:rPr>
              <a:t> </a:t>
            </a:r>
          </a:p>
          <a:p>
            <a:pPr algn="l">
              <a:buNone/>
            </a:pPr>
            <a:r>
              <a:rPr lang="de-DE" sz="1200" b="0" i="0" dirty="0">
                <a:solidFill>
                  <a:srgbClr val="000000"/>
                </a:solidFill>
                <a:effectLst/>
                <a:latin typeface="Times New Roman" panose="02020603050405020304" pitchFamily="18" charset="0"/>
              </a:rPr>
              <a:t>Leiter des Instituts für Wirtschaftspolitik an der Universität Leipzig: Prof. Gunther Schnabl:</a:t>
            </a:r>
            <a:endParaRPr lang="de-DE" b="0" i="0" dirty="0">
              <a:solidFill>
                <a:srgbClr val="000000"/>
              </a:solidFill>
              <a:effectLst/>
              <a:latin typeface="Times New Roman" panose="02020603050405020304" pitchFamily="18" charset="0"/>
            </a:endParaRPr>
          </a:p>
          <a:p>
            <a:pPr algn="l">
              <a:buNone/>
            </a:pPr>
            <a:r>
              <a:rPr lang="de-DE" sz="1200" b="0" i="0" dirty="0">
                <a:solidFill>
                  <a:srgbClr val="000000"/>
                </a:solidFill>
                <a:effectLst/>
                <a:latin typeface="Times New Roman" panose="02020603050405020304" pitchFamily="18" charset="0"/>
              </a:rPr>
              <a:t>Mehr Staatsverschuldung „begünstigt die Verschwendung" </a:t>
            </a:r>
            <a:endParaRPr lang="de-DE" b="0" i="0" dirty="0">
              <a:solidFill>
                <a:srgbClr val="000000"/>
              </a:solidFill>
              <a:effectLst/>
              <a:latin typeface="Times New Roman" panose="02020603050405020304" pitchFamily="18" charset="0"/>
            </a:endParaRPr>
          </a:p>
          <a:p>
            <a:pPr algn="l">
              <a:buNone/>
            </a:pPr>
            <a:r>
              <a:rPr lang="de-DE" b="0" i="0" dirty="0">
                <a:solidFill>
                  <a:srgbClr val="000000"/>
                </a:solidFill>
                <a:effectLst/>
                <a:latin typeface="Times New Roman" panose="02020603050405020304" pitchFamily="18" charset="0"/>
              </a:rPr>
              <a:t> </a:t>
            </a:r>
          </a:p>
          <a:p>
            <a:pPr algn="l">
              <a:buNone/>
            </a:pPr>
            <a:r>
              <a:rPr lang="de-DE" sz="1200" b="0" i="0" dirty="0">
                <a:solidFill>
                  <a:srgbClr val="000000"/>
                </a:solidFill>
                <a:effectLst/>
                <a:latin typeface="Times New Roman" panose="02020603050405020304" pitchFamily="18" charset="0"/>
              </a:rPr>
              <a:t>Ein ehemaliger Bundesinnenminister warnt:</a:t>
            </a:r>
            <a:endParaRPr lang="de-DE" b="0" i="0" dirty="0">
              <a:solidFill>
                <a:srgbClr val="000000"/>
              </a:solidFill>
              <a:effectLst/>
              <a:latin typeface="Times New Roman" panose="02020603050405020304" pitchFamily="18" charset="0"/>
            </a:endParaRPr>
          </a:p>
          <a:p>
            <a:pPr algn="l">
              <a:buNone/>
            </a:pPr>
            <a:r>
              <a:rPr lang="de-DE" b="0" i="0" dirty="0">
                <a:solidFill>
                  <a:srgbClr val="000000"/>
                </a:solidFill>
                <a:effectLst/>
                <a:latin typeface="Times New Roman" panose="02020603050405020304" pitchFamily="18" charset="0"/>
              </a:rPr>
              <a:t> </a:t>
            </a:r>
          </a:p>
          <a:p>
            <a:pPr algn="l">
              <a:buNone/>
            </a:pPr>
            <a:r>
              <a:rPr lang="de-DE" sz="1200" b="0" i="0" dirty="0">
                <a:solidFill>
                  <a:srgbClr val="000000"/>
                </a:solidFill>
                <a:effectLst/>
                <a:latin typeface="Times New Roman" panose="02020603050405020304" pitchFamily="18" charset="0"/>
              </a:rPr>
              <a:t>" Die kleinen Leute zahlen es am Ende. Verschuldung ist unsozial"</a:t>
            </a:r>
            <a:endParaRPr lang="de-DE" b="0" i="0" dirty="0">
              <a:solidFill>
                <a:srgbClr val="000000"/>
              </a:solidFill>
              <a:effectLst/>
              <a:latin typeface="Times New Roman" panose="02020603050405020304" pitchFamily="18" charset="0"/>
            </a:endParaRPr>
          </a:p>
          <a:p>
            <a:pPr algn="l">
              <a:buNone/>
            </a:pPr>
            <a:r>
              <a:rPr lang="de-DE" b="0" i="0" dirty="0">
                <a:solidFill>
                  <a:srgbClr val="000000"/>
                </a:solidFill>
                <a:effectLst/>
                <a:latin typeface="Times New Roman" panose="02020603050405020304" pitchFamily="18" charset="0"/>
              </a:rPr>
              <a:t> </a:t>
            </a:r>
          </a:p>
          <a:p>
            <a:pPr algn="l">
              <a:buNone/>
            </a:pPr>
            <a:r>
              <a:rPr lang="de-DE" sz="1200" b="0" i="0" dirty="0">
                <a:solidFill>
                  <a:srgbClr val="000000"/>
                </a:solidFill>
                <a:effectLst/>
                <a:latin typeface="Times New Roman" panose="02020603050405020304" pitchFamily="18" charset="0"/>
              </a:rPr>
              <a:t>Horst von Butler, Chefredakteur der WirtschaftsWoche:</a:t>
            </a:r>
            <a:endParaRPr lang="de-DE" b="0" i="0" dirty="0">
              <a:solidFill>
                <a:srgbClr val="000000"/>
              </a:solidFill>
              <a:effectLst/>
              <a:latin typeface="Times New Roman" panose="02020603050405020304" pitchFamily="18" charset="0"/>
            </a:endParaRPr>
          </a:p>
          <a:p>
            <a:pPr algn="l">
              <a:buNone/>
            </a:pPr>
            <a:r>
              <a:rPr lang="de-DE" sz="1200" b="0" i="0" dirty="0">
                <a:solidFill>
                  <a:srgbClr val="000000"/>
                </a:solidFill>
                <a:effectLst/>
                <a:latin typeface="Times New Roman" panose="02020603050405020304" pitchFamily="18" charset="0"/>
              </a:rPr>
              <a:t>„Doch eine große Summe ist noch kein großer Wurf. Es bleibt ein Störgefühl"</a:t>
            </a:r>
            <a:endParaRPr lang="de-DE" b="0" i="0" dirty="0">
              <a:solidFill>
                <a:srgbClr val="000000"/>
              </a:solidFill>
              <a:effectLst/>
              <a:latin typeface="Times New Roman" panose="02020603050405020304" pitchFamily="18" charset="0"/>
            </a:endParaRPr>
          </a:p>
          <a:p>
            <a:pPr algn="l">
              <a:buNone/>
            </a:pPr>
            <a:r>
              <a:rPr lang="de-DE" b="0" i="0" dirty="0">
                <a:solidFill>
                  <a:srgbClr val="000000"/>
                </a:solidFill>
                <a:effectLst/>
                <a:latin typeface="Times New Roman" panose="02020603050405020304" pitchFamily="18" charset="0"/>
              </a:rPr>
              <a:t> </a:t>
            </a:r>
          </a:p>
          <a:p>
            <a:pPr algn="l">
              <a:buNone/>
            </a:pPr>
            <a:r>
              <a:rPr lang="de-DE" sz="1200" b="0" i="0" dirty="0">
                <a:solidFill>
                  <a:srgbClr val="000000"/>
                </a:solidFill>
                <a:effectLst/>
                <a:latin typeface="Times New Roman" panose="02020603050405020304" pitchFamily="18" charset="0"/>
              </a:rPr>
              <a:t>Renate Köcher, Allensbach in WIWO 11/25:</a:t>
            </a:r>
            <a:endParaRPr lang="de-DE" b="0" i="0" dirty="0">
              <a:solidFill>
                <a:srgbClr val="000000"/>
              </a:solidFill>
              <a:effectLst/>
              <a:latin typeface="Times New Roman" panose="02020603050405020304" pitchFamily="18" charset="0"/>
            </a:endParaRPr>
          </a:p>
          <a:p>
            <a:pPr algn="l">
              <a:buNone/>
            </a:pPr>
            <a:r>
              <a:rPr lang="de-DE" sz="1200" b="0" i="0" dirty="0">
                <a:solidFill>
                  <a:srgbClr val="000000"/>
                </a:solidFill>
                <a:effectLst/>
                <a:latin typeface="Times New Roman" panose="02020603050405020304" pitchFamily="18" charset="0"/>
              </a:rPr>
              <a:t>„Das Vertrauen in die Reformkraft der künftigen Regierung ist überschaubar".</a:t>
            </a:r>
            <a:endParaRPr lang="de-DE" b="0" i="0" dirty="0">
              <a:solidFill>
                <a:srgbClr val="000000"/>
              </a:solidFill>
              <a:effectLst/>
              <a:latin typeface="Times New Roman" panose="02020603050405020304" pitchFamily="18" charset="0"/>
            </a:endParaRPr>
          </a:p>
          <a:p>
            <a:pPr algn="l">
              <a:buNone/>
            </a:pPr>
            <a:r>
              <a:rPr lang="de-DE" sz="1200" b="0" i="0" dirty="0">
                <a:solidFill>
                  <a:srgbClr val="000000"/>
                </a:solidFill>
                <a:effectLst/>
                <a:latin typeface="Times New Roman" panose="02020603050405020304" pitchFamily="18" charset="0"/>
              </a:rPr>
              <a:t> </a:t>
            </a:r>
            <a:endParaRPr lang="de-DE" b="0" i="0" dirty="0">
              <a:solidFill>
                <a:srgbClr val="000000"/>
              </a:solidFill>
              <a:effectLst/>
              <a:latin typeface="Times New Roman" panose="02020603050405020304" pitchFamily="18" charset="0"/>
            </a:endParaRPr>
          </a:p>
          <a:p>
            <a:pPr algn="l">
              <a:buNone/>
            </a:pPr>
            <a:r>
              <a:rPr lang="de-DE" b="0" i="0" dirty="0">
                <a:solidFill>
                  <a:srgbClr val="000000"/>
                </a:solidFill>
                <a:effectLst/>
                <a:latin typeface="Times New Roman" panose="02020603050405020304" pitchFamily="18" charset="0"/>
              </a:rPr>
              <a:t> </a:t>
            </a:r>
          </a:p>
          <a:p>
            <a:pPr algn="l">
              <a:buNone/>
            </a:pPr>
            <a:r>
              <a:rPr lang="de-DE" b="0" i="0" dirty="0">
                <a:solidFill>
                  <a:srgbClr val="000000"/>
                </a:solidFill>
                <a:effectLst/>
                <a:latin typeface="Times New Roman" panose="02020603050405020304" pitchFamily="18" charset="0"/>
              </a:rPr>
              <a:t> </a:t>
            </a:r>
          </a:p>
          <a:p>
            <a:pPr algn="l">
              <a:buNone/>
            </a:pPr>
            <a:r>
              <a:rPr lang="de-DE" sz="1200" b="0" i="0" dirty="0">
                <a:solidFill>
                  <a:srgbClr val="000000"/>
                </a:solidFill>
                <a:effectLst/>
                <a:latin typeface="Times New Roman" panose="02020603050405020304" pitchFamily="18" charset="0"/>
              </a:rPr>
              <a:t>HINGEGEN:</a:t>
            </a:r>
            <a:endParaRPr lang="de-DE" b="0" i="0" dirty="0">
              <a:solidFill>
                <a:srgbClr val="000000"/>
              </a:solidFill>
              <a:effectLst/>
              <a:latin typeface="Times New Roman" panose="02020603050405020304" pitchFamily="18" charset="0"/>
            </a:endParaRPr>
          </a:p>
          <a:p>
            <a:pPr algn="l"/>
            <a:r>
              <a:rPr lang="de-DE" sz="1200" b="0" i="0" dirty="0">
                <a:solidFill>
                  <a:srgbClr val="000000"/>
                </a:solidFill>
                <a:effectLst/>
                <a:latin typeface="Times New Roman" panose="02020603050405020304" pitchFamily="18" charset="0"/>
              </a:rPr>
              <a:t>Wenn es uns tatsächlich gelingt das Niveau unserer Ambitionen zu erhöhen und sich neu aufstellen, können wir auch mit dem Sondervermögen Infrastruktur im Hinblick auf die Verkehrswende ein Momentum des Aufbruchs und der Reformen schaffen.</a:t>
            </a:r>
            <a:endParaRPr lang="de-DE" b="0" i="0" dirty="0">
              <a:solidFill>
                <a:srgbClr val="000000"/>
              </a:solidFill>
              <a:effectLst/>
              <a:latin typeface="Times New Roman" panose="02020603050405020304" pitchFamily="18" charset="0"/>
            </a:endParaRPr>
          </a:p>
          <a:p>
            <a:endParaRPr lang="de-CH" dirty="0"/>
          </a:p>
        </p:txBody>
      </p:sp>
      <p:sp>
        <p:nvSpPr>
          <p:cNvPr id="4" name="Kopfzeilenplatzhalter 3">
            <a:extLst>
              <a:ext uri="{FF2B5EF4-FFF2-40B4-BE49-F238E27FC236}">
                <a16:creationId xmlns:a16="http://schemas.microsoft.com/office/drawing/2014/main" id="{5636035D-8B95-16A9-0DDE-B1F7533D1907}"/>
              </a:ext>
            </a:extLst>
          </p:cNvPr>
          <p:cNvSpPr>
            <a:spLocks noGrp="1"/>
          </p:cNvSpPr>
          <p:nvPr>
            <p:ph type="hdr" sz="quarter"/>
          </p:nvPr>
        </p:nvSpPr>
        <p:spPr/>
        <p:txBody>
          <a:bodyPr/>
          <a:lstStyle/>
          <a:p>
            <a:r>
              <a:rPr lang="de-CH"/>
              <a:t>Prof. Dr. Rüdiger Sterzenbach </a:t>
            </a:r>
          </a:p>
        </p:txBody>
      </p:sp>
      <p:sp>
        <p:nvSpPr>
          <p:cNvPr id="5" name="Foliennummernplatzhalter 4">
            <a:extLst>
              <a:ext uri="{FF2B5EF4-FFF2-40B4-BE49-F238E27FC236}">
                <a16:creationId xmlns:a16="http://schemas.microsoft.com/office/drawing/2014/main" id="{E13C2B97-0213-8D27-65EB-B9CBDE8F11A2}"/>
              </a:ext>
            </a:extLst>
          </p:cNvPr>
          <p:cNvSpPr>
            <a:spLocks noGrp="1"/>
          </p:cNvSpPr>
          <p:nvPr>
            <p:ph type="sldNum" sz="quarter" idx="5"/>
          </p:nvPr>
        </p:nvSpPr>
        <p:spPr/>
        <p:txBody>
          <a:bodyPr/>
          <a:lstStyle/>
          <a:p>
            <a:fld id="{4BCD91BF-B932-405C-A0A8-3AD83A840143}" type="slidenum">
              <a:rPr lang="de-CH" smtClean="0"/>
              <a:t>28</a:t>
            </a:fld>
            <a:endParaRPr lang="de-CH"/>
          </a:p>
        </p:txBody>
      </p:sp>
    </p:spTree>
    <p:extLst>
      <p:ext uri="{BB962C8B-B14F-4D97-AF65-F5344CB8AC3E}">
        <p14:creationId xmlns:p14="http://schemas.microsoft.com/office/powerpoint/2010/main" val="29616073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93AF5E-61D2-6953-5AB3-CBC1DFE12C8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847EED30-7392-1431-9025-D638425B504E}"/>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AC2C83C5-CE89-8F66-BFB6-3B5667DD3CCB}"/>
              </a:ext>
            </a:extLst>
          </p:cNvPr>
          <p:cNvSpPr>
            <a:spLocks noGrp="1"/>
          </p:cNvSpPr>
          <p:nvPr>
            <p:ph type="body" idx="1"/>
          </p:nvPr>
        </p:nvSpPr>
        <p:spPr/>
        <p:txBody>
          <a:bodyPr/>
          <a:lstStyle/>
          <a:p>
            <a:pPr algn="l">
              <a:buNone/>
            </a:pPr>
            <a:r>
              <a:rPr lang="de-DE" sz="1200" b="1" i="0" dirty="0">
                <a:solidFill>
                  <a:srgbClr val="000000"/>
                </a:solidFill>
                <a:effectLst/>
                <a:latin typeface="Times New Roman" panose="02020603050405020304" pitchFamily="18" charset="0"/>
              </a:rPr>
              <a:t>INFRASTRUKTUR</a:t>
            </a:r>
            <a:endParaRPr lang="de-DE" b="0" i="0" dirty="0">
              <a:solidFill>
                <a:srgbClr val="000000"/>
              </a:solidFill>
              <a:effectLst/>
              <a:latin typeface="Times New Roman" panose="02020603050405020304" pitchFamily="18" charset="0"/>
            </a:endParaRPr>
          </a:p>
          <a:p>
            <a:pPr algn="l">
              <a:buNone/>
            </a:pPr>
            <a:r>
              <a:rPr lang="de-DE" b="0" i="0" dirty="0">
                <a:solidFill>
                  <a:srgbClr val="000000"/>
                </a:solidFill>
                <a:effectLst/>
                <a:latin typeface="Times New Roman" panose="02020603050405020304" pitchFamily="18" charset="0"/>
              </a:rPr>
              <a:t> </a:t>
            </a:r>
          </a:p>
          <a:p>
            <a:pPr algn="l">
              <a:buNone/>
            </a:pPr>
            <a:r>
              <a:rPr lang="de-DE" sz="1200" b="0" i="0" dirty="0">
                <a:solidFill>
                  <a:srgbClr val="000000"/>
                </a:solidFill>
                <a:effectLst/>
                <a:latin typeface="Times New Roman" panose="02020603050405020304" pitchFamily="18" charset="0"/>
              </a:rPr>
              <a:t>Über mehrere Jahrzehnte hinweg wurde viel zu wenig in den Erhalt und die Modernisierung der Verkehrsinfrastruktur investiert. Dies gilt sowohl für die Schienenwege, die sich im Verantwortungsbereich der formal privatisierten Deutschen Bahn AG befinden, als auch für das Straßennetz, für das staatliche Behörden die Verantwortung tragen.</a:t>
            </a:r>
            <a:endParaRPr lang="de-DE" b="0" i="0" dirty="0">
              <a:solidFill>
                <a:srgbClr val="000000"/>
              </a:solidFill>
              <a:effectLst/>
              <a:latin typeface="Times New Roman" panose="02020603050405020304" pitchFamily="18" charset="0"/>
            </a:endParaRPr>
          </a:p>
          <a:p>
            <a:pPr algn="l">
              <a:buNone/>
            </a:pPr>
            <a:r>
              <a:rPr lang="de-DE" sz="1200" b="0" i="0" dirty="0">
                <a:solidFill>
                  <a:srgbClr val="000000"/>
                </a:solidFill>
                <a:effectLst/>
                <a:latin typeface="Times New Roman" panose="02020603050405020304" pitchFamily="18" charset="0"/>
              </a:rPr>
              <a:t> </a:t>
            </a:r>
            <a:endParaRPr lang="de-DE" b="0" i="0" dirty="0">
              <a:solidFill>
                <a:srgbClr val="000000"/>
              </a:solidFill>
              <a:effectLst/>
              <a:latin typeface="Times New Roman" panose="02020603050405020304" pitchFamily="18" charset="0"/>
            </a:endParaRPr>
          </a:p>
          <a:p>
            <a:pPr algn="l">
              <a:buNone/>
            </a:pPr>
            <a:r>
              <a:rPr lang="de-DE" sz="1200" b="0" i="0" dirty="0">
                <a:solidFill>
                  <a:srgbClr val="000000"/>
                </a:solidFill>
                <a:effectLst/>
                <a:latin typeface="Times New Roman" panose="02020603050405020304" pitchFamily="18" charset="0"/>
              </a:rPr>
              <a:t>Es wurden u.a. Zusatzeinnahmen des Staates, insbesondere aus Nutzerentgelten, vielfach nicht zur Erhöhung der Investitionen genutzt. Stattdessen hat der Staat die zusätzlichen finanziellen Spielräume für eine Erhöhung seiner konsumtiven Ausgaben genutzt.    </a:t>
            </a:r>
            <a:endParaRPr lang="de-DE" b="0" i="0" dirty="0">
              <a:solidFill>
                <a:srgbClr val="000000"/>
              </a:solidFill>
              <a:effectLst/>
              <a:latin typeface="Times New Roman" panose="02020603050405020304" pitchFamily="18" charset="0"/>
            </a:endParaRPr>
          </a:p>
          <a:p>
            <a:pPr algn="l">
              <a:buNone/>
            </a:pPr>
            <a:r>
              <a:rPr lang="de-DE" sz="1200" b="0" i="0" dirty="0">
                <a:solidFill>
                  <a:srgbClr val="000000"/>
                </a:solidFill>
                <a:effectLst/>
                <a:latin typeface="Times New Roman" panose="02020603050405020304" pitchFamily="18" charset="0"/>
              </a:rPr>
              <a:t> </a:t>
            </a:r>
            <a:endParaRPr lang="de-DE" b="0" i="0" dirty="0">
              <a:solidFill>
                <a:srgbClr val="000000"/>
              </a:solidFill>
              <a:effectLst/>
              <a:latin typeface="Times New Roman" panose="02020603050405020304" pitchFamily="18" charset="0"/>
            </a:endParaRPr>
          </a:p>
          <a:p>
            <a:pPr algn="l">
              <a:buNone/>
            </a:pPr>
            <a:r>
              <a:rPr lang="de-DE" sz="1200" b="0" i="0" dirty="0">
                <a:solidFill>
                  <a:srgbClr val="000000"/>
                </a:solidFill>
                <a:effectLst/>
                <a:latin typeface="Times New Roman" panose="02020603050405020304" pitchFamily="18" charset="0"/>
              </a:rPr>
              <a:t>Wichtiger wäre es immer gewesen, den Anteil der echten Nutzerfinanzierung im Verkehr zu erhöhen und institutionell fest abgesichert für Unterhaltung und Erhalt der Infrastruktur zu verwenden. Zur Entlastung der Bürger und Unternehmen wäre es zudem möglich gewesen, dass die mit dem Verkehr in Verbindung stehenden und nicht zweckgebundenen Steuern reduziert worden wären. So die beispielhaft die großen Säumnisse der Vergangenheit.</a:t>
            </a:r>
            <a:endParaRPr lang="de-DE" b="0" i="0" dirty="0">
              <a:solidFill>
                <a:srgbClr val="000000"/>
              </a:solidFill>
              <a:effectLst/>
              <a:latin typeface="Times New Roman" panose="02020603050405020304" pitchFamily="18" charset="0"/>
            </a:endParaRPr>
          </a:p>
          <a:p>
            <a:pPr algn="l">
              <a:buNone/>
            </a:pPr>
            <a:r>
              <a:rPr lang="de-DE" sz="1200" b="0" i="0" dirty="0">
                <a:solidFill>
                  <a:srgbClr val="000000"/>
                </a:solidFill>
                <a:effectLst/>
                <a:latin typeface="Times New Roman" panose="02020603050405020304" pitchFamily="18" charset="0"/>
              </a:rPr>
              <a:t>    </a:t>
            </a:r>
            <a:endParaRPr lang="de-DE" b="0" i="0" dirty="0">
              <a:solidFill>
                <a:srgbClr val="000000"/>
              </a:solidFill>
              <a:effectLst/>
              <a:latin typeface="Times New Roman" panose="02020603050405020304" pitchFamily="18" charset="0"/>
            </a:endParaRPr>
          </a:p>
          <a:p>
            <a:pPr algn="l">
              <a:buNone/>
            </a:pPr>
            <a:r>
              <a:rPr lang="de-DE" sz="1200" b="0" i="0" dirty="0">
                <a:solidFill>
                  <a:srgbClr val="000000"/>
                </a:solidFill>
                <a:effectLst/>
                <a:latin typeface="Times New Roman" panose="02020603050405020304" pitchFamily="18" charset="0"/>
              </a:rPr>
              <a:t>Die Investitions-Einigung (jetzt Sondervermögen für Infrastruktur und Investitionen zur Erreichung der Klimaneutralität bis 2045) kann auch zur Verbesserung der Verkehrsinfrastruktur beitragen. Doch dafür muss – so zeigt eindeutig die Erfahrung - sich die Art der politischen Führung verändern.</a:t>
            </a:r>
            <a:endParaRPr lang="de-DE" b="0" i="0" dirty="0">
              <a:solidFill>
                <a:srgbClr val="000000"/>
              </a:solidFill>
              <a:effectLst/>
              <a:latin typeface="Times New Roman" panose="02020603050405020304" pitchFamily="18" charset="0"/>
            </a:endParaRPr>
          </a:p>
          <a:p>
            <a:pPr algn="l">
              <a:buNone/>
            </a:pPr>
            <a:r>
              <a:rPr lang="de-DE" sz="1200" b="0" i="0" dirty="0">
                <a:solidFill>
                  <a:srgbClr val="000000"/>
                </a:solidFill>
                <a:effectLst/>
                <a:latin typeface="Times New Roman" panose="02020603050405020304" pitchFamily="18" charset="0"/>
              </a:rPr>
              <a:t>Es braucht eine andere Art politischer Führung, fernab des Politikstils der vergangenen zwei Jahrzehnte (bis heute), als man glaubt(e), dass Konflikte und gescheiterte Politiken mit scheinbar unbegrenzten Mitteln zugeschüttet werden können(</a:t>
            </a:r>
            <a:r>
              <a:rPr lang="de-DE" sz="1200" b="0" i="0" dirty="0" err="1">
                <a:solidFill>
                  <a:srgbClr val="000000"/>
                </a:solidFill>
                <a:effectLst/>
                <a:latin typeface="Times New Roman" panose="02020603050405020304" pitchFamily="18" charset="0"/>
              </a:rPr>
              <a:t>ten</a:t>
            </a:r>
            <a:r>
              <a:rPr lang="de-DE" sz="1200" b="0" i="0" dirty="0">
                <a:solidFill>
                  <a:srgbClr val="000000"/>
                </a:solidFill>
                <a:effectLst/>
                <a:latin typeface="Times New Roman" panose="02020603050405020304" pitchFamily="18" charset="0"/>
              </a:rPr>
              <a:t>).</a:t>
            </a:r>
            <a:endParaRPr lang="de-DE" b="0" i="0" dirty="0">
              <a:solidFill>
                <a:srgbClr val="000000"/>
              </a:solidFill>
              <a:effectLst/>
              <a:latin typeface="Times New Roman" panose="02020603050405020304" pitchFamily="18" charset="0"/>
            </a:endParaRPr>
          </a:p>
          <a:p>
            <a:pPr algn="l">
              <a:buNone/>
            </a:pPr>
            <a:r>
              <a:rPr lang="de-DE" sz="1200" b="0" i="0" dirty="0">
                <a:solidFill>
                  <a:srgbClr val="000000"/>
                </a:solidFill>
                <a:effectLst/>
                <a:latin typeface="Times New Roman" panose="02020603050405020304" pitchFamily="18" charset="0"/>
              </a:rPr>
              <a:t>Entscheidend ist, dass beim Infrastruktur-Sondervermögen Substitutionseffekte (Verschiebehahnhof) tatsächlich verhindert werden und das Sondervermögen nicht zum staatlichen Selbstbedienungsladen wird. Einen Verschiebebahnhof, bei dem das Sondervermögen Spielräume im Kernhaushalt schafft, die Gebietskörperschaften Investitionen runterfahren und in soziale Zwecke wie z.B. Sozialtransfers und den sozialen Zusammenhalt umdefinieren und umwidmen, darf es nicht geben.</a:t>
            </a:r>
            <a:endParaRPr lang="de-DE" b="0" i="0" dirty="0">
              <a:solidFill>
                <a:srgbClr val="000000"/>
              </a:solidFill>
              <a:effectLst/>
              <a:latin typeface="Times New Roman" panose="02020603050405020304" pitchFamily="18" charset="0"/>
            </a:endParaRPr>
          </a:p>
          <a:p>
            <a:pPr algn="l">
              <a:buNone/>
            </a:pPr>
            <a:r>
              <a:rPr lang="de-DE" sz="1200" b="0" i="0" dirty="0">
                <a:solidFill>
                  <a:srgbClr val="000000"/>
                </a:solidFill>
                <a:effectLst/>
                <a:latin typeface="Times New Roman" panose="02020603050405020304" pitchFamily="18" charset="0"/>
              </a:rPr>
              <a:t>Dies auch vor dem Hintergrund, dass wir es uns nicht weiterhin zu Lasten späterer Generationen und der „kleinen Leute" zu gut gehen lassen. Es braucht das klare politische Bekenntnis, die entsprechenden Haushaltsansätze nicht zurückzufahren. Damit die Mittel auch schnell fließen und Infrastrukturinvestitionen (Straße, Schiene, Radwege, Bundeswasserstrassen) tatsächlich stattfinden, brauchen wir ein Gesetz, das die Planungs- und Genehmigungszeiten beschleunigt (So auch analog bei Moritz </a:t>
            </a:r>
            <a:r>
              <a:rPr lang="de-DE" sz="1200" b="0" i="0" dirty="0" err="1">
                <a:solidFill>
                  <a:srgbClr val="000000"/>
                </a:solidFill>
                <a:effectLst/>
                <a:latin typeface="Times New Roman" panose="02020603050405020304" pitchFamily="18" charset="0"/>
              </a:rPr>
              <a:t>Schularick</a:t>
            </a:r>
            <a:r>
              <a:rPr lang="de-DE" sz="1200" b="0" i="0" dirty="0">
                <a:solidFill>
                  <a:srgbClr val="000000"/>
                </a:solidFill>
                <a:effectLst/>
                <a:latin typeface="Times New Roman" panose="02020603050405020304" pitchFamily="18" charset="0"/>
              </a:rPr>
              <a:t>, Clemens Fuest, Jens </a:t>
            </a:r>
            <a:r>
              <a:rPr lang="de-DE" sz="1200" b="0" i="0" dirty="0" err="1">
                <a:solidFill>
                  <a:srgbClr val="000000"/>
                </a:solidFill>
                <a:effectLst/>
                <a:latin typeface="Times New Roman" panose="02020603050405020304" pitchFamily="18" charset="0"/>
              </a:rPr>
              <a:t>Südekum</a:t>
            </a:r>
            <a:r>
              <a:rPr lang="de-DE" sz="1200" b="0" i="0" dirty="0">
                <a:solidFill>
                  <a:srgbClr val="000000"/>
                </a:solidFill>
                <a:effectLst/>
                <a:latin typeface="Times New Roman" panose="02020603050405020304" pitchFamily="18" charset="0"/>
              </a:rPr>
              <a:t> und Michael Hüther).</a:t>
            </a:r>
            <a:endParaRPr lang="de-DE" b="0" i="0" dirty="0">
              <a:solidFill>
                <a:srgbClr val="000000"/>
              </a:solidFill>
              <a:effectLst/>
              <a:latin typeface="Times New Roman" panose="02020603050405020304" pitchFamily="18" charset="0"/>
            </a:endParaRPr>
          </a:p>
          <a:p>
            <a:pPr algn="l">
              <a:buNone/>
            </a:pPr>
            <a:r>
              <a:rPr lang="de-DE" b="0" i="0" dirty="0">
                <a:solidFill>
                  <a:srgbClr val="000000"/>
                </a:solidFill>
                <a:effectLst/>
                <a:latin typeface="Times New Roman" panose="02020603050405020304" pitchFamily="18" charset="0"/>
              </a:rPr>
              <a:t> </a:t>
            </a:r>
          </a:p>
          <a:p>
            <a:pPr algn="l">
              <a:buNone/>
            </a:pPr>
            <a:r>
              <a:rPr lang="de-DE" sz="1200" b="0" i="0" dirty="0">
                <a:solidFill>
                  <a:srgbClr val="000000"/>
                </a:solidFill>
                <a:effectLst/>
                <a:latin typeface="Times New Roman" panose="02020603050405020304" pitchFamily="18" charset="0"/>
              </a:rPr>
              <a:t>Die vorstehenden Ausführungen stehen ausdrücklich auch im Bewusstsein, das nun im Gesetz festgeschrieben wurde, dass das Sondervermögen nicht für konsumtive Ausgaben verwendet werden darf, dass die Investitionen des Sondervermögens nur „zusätzlich“ erfolgen sollen.</a:t>
            </a:r>
            <a:endParaRPr lang="de-DE" b="0" i="0" dirty="0">
              <a:solidFill>
                <a:srgbClr val="000000"/>
              </a:solidFill>
              <a:effectLst/>
              <a:latin typeface="Times New Roman" panose="02020603050405020304" pitchFamily="18" charset="0"/>
            </a:endParaRPr>
          </a:p>
          <a:p>
            <a:pPr algn="l">
              <a:buNone/>
            </a:pPr>
            <a:r>
              <a:rPr lang="de-DE" sz="1200" b="0" i="0" dirty="0">
                <a:solidFill>
                  <a:srgbClr val="000000"/>
                </a:solidFill>
                <a:effectLst/>
                <a:latin typeface="Times New Roman" panose="02020603050405020304" pitchFamily="18" charset="0"/>
              </a:rPr>
              <a:t> </a:t>
            </a:r>
            <a:endParaRPr lang="de-DE" b="0" i="0" dirty="0">
              <a:solidFill>
                <a:srgbClr val="000000"/>
              </a:solidFill>
              <a:effectLst/>
              <a:latin typeface="Times New Roman" panose="02020603050405020304" pitchFamily="18" charset="0"/>
            </a:endParaRPr>
          </a:p>
          <a:p>
            <a:pPr algn="l">
              <a:buNone/>
            </a:pPr>
            <a:r>
              <a:rPr lang="de-DE" sz="1200" b="0" i="0" dirty="0">
                <a:solidFill>
                  <a:srgbClr val="000000"/>
                </a:solidFill>
                <a:effectLst/>
                <a:latin typeface="Times New Roman" panose="02020603050405020304" pitchFamily="18" charset="0"/>
              </a:rPr>
              <a:t>Es gilt: Mit Krediten allein lässt sich Infrastruktur auf Dauer nicht finanzieren.</a:t>
            </a:r>
            <a:endParaRPr lang="de-DE" b="0" i="0" dirty="0">
              <a:solidFill>
                <a:srgbClr val="000000"/>
              </a:solidFill>
              <a:effectLst/>
              <a:latin typeface="Times New Roman" panose="02020603050405020304" pitchFamily="18" charset="0"/>
            </a:endParaRPr>
          </a:p>
          <a:p>
            <a:pPr algn="l">
              <a:buNone/>
            </a:pPr>
            <a:r>
              <a:rPr lang="de-DE" b="0" i="0" dirty="0">
                <a:solidFill>
                  <a:srgbClr val="000000"/>
                </a:solidFill>
                <a:effectLst/>
                <a:latin typeface="Times New Roman" panose="02020603050405020304" pitchFamily="18" charset="0"/>
              </a:rPr>
              <a:t> </a:t>
            </a:r>
          </a:p>
          <a:p>
            <a:pPr algn="l">
              <a:buNone/>
            </a:pPr>
            <a:r>
              <a:rPr lang="de-DE" sz="1200" b="0" i="0" dirty="0">
                <a:solidFill>
                  <a:srgbClr val="000000"/>
                </a:solidFill>
                <a:effectLst/>
                <a:latin typeface="Times New Roman" panose="02020603050405020304" pitchFamily="18" charset="0"/>
              </a:rPr>
              <a:t>Veronika Grimm (Wirtschaftsweise):</a:t>
            </a:r>
            <a:endParaRPr lang="de-DE" b="0" i="0" dirty="0">
              <a:solidFill>
                <a:srgbClr val="000000"/>
              </a:solidFill>
              <a:effectLst/>
              <a:latin typeface="Times New Roman" panose="02020603050405020304" pitchFamily="18" charset="0"/>
            </a:endParaRPr>
          </a:p>
          <a:p>
            <a:pPr algn="l">
              <a:buNone/>
            </a:pPr>
            <a:r>
              <a:rPr lang="de-DE" sz="1200" b="0" i="0" dirty="0">
                <a:solidFill>
                  <a:srgbClr val="000000"/>
                </a:solidFill>
                <a:effectLst/>
                <a:latin typeface="Times New Roman" panose="02020603050405020304" pitchFamily="18" charset="0"/>
              </a:rPr>
              <a:t>„Ich habe das Gefühl, da will nochmal jemand einen Schluck aus der Pulle nehmen, um keine Anpassungen vornehmen zu müssen. "</a:t>
            </a:r>
            <a:endParaRPr lang="de-DE" b="0" i="0" dirty="0">
              <a:solidFill>
                <a:srgbClr val="000000"/>
              </a:solidFill>
              <a:effectLst/>
              <a:latin typeface="Times New Roman" panose="02020603050405020304" pitchFamily="18" charset="0"/>
            </a:endParaRPr>
          </a:p>
          <a:p>
            <a:pPr algn="l">
              <a:buNone/>
            </a:pPr>
            <a:r>
              <a:rPr lang="de-DE" b="0" i="0" dirty="0">
                <a:solidFill>
                  <a:srgbClr val="000000"/>
                </a:solidFill>
                <a:effectLst/>
                <a:latin typeface="Times New Roman" panose="02020603050405020304" pitchFamily="18" charset="0"/>
              </a:rPr>
              <a:t> </a:t>
            </a:r>
          </a:p>
          <a:p>
            <a:pPr algn="l">
              <a:buNone/>
            </a:pPr>
            <a:r>
              <a:rPr lang="de-DE" sz="1200" b="0" i="0" dirty="0">
                <a:solidFill>
                  <a:srgbClr val="000000"/>
                </a:solidFill>
                <a:effectLst/>
                <a:latin typeface="Times New Roman" panose="02020603050405020304" pitchFamily="18" charset="0"/>
              </a:rPr>
              <a:t>Leiter des Instituts für Wirtschaftspolitik an der Universität Leipzig: Prof. Gunther Schnabl:</a:t>
            </a:r>
            <a:endParaRPr lang="de-DE" b="0" i="0" dirty="0">
              <a:solidFill>
                <a:srgbClr val="000000"/>
              </a:solidFill>
              <a:effectLst/>
              <a:latin typeface="Times New Roman" panose="02020603050405020304" pitchFamily="18" charset="0"/>
            </a:endParaRPr>
          </a:p>
          <a:p>
            <a:pPr algn="l">
              <a:buNone/>
            </a:pPr>
            <a:r>
              <a:rPr lang="de-DE" sz="1200" b="0" i="0" dirty="0">
                <a:solidFill>
                  <a:srgbClr val="000000"/>
                </a:solidFill>
                <a:effectLst/>
                <a:latin typeface="Times New Roman" panose="02020603050405020304" pitchFamily="18" charset="0"/>
              </a:rPr>
              <a:t>Mehr Staatsverschuldung „begünstigt die Verschwendung" </a:t>
            </a:r>
            <a:endParaRPr lang="de-DE" b="0" i="0" dirty="0">
              <a:solidFill>
                <a:srgbClr val="000000"/>
              </a:solidFill>
              <a:effectLst/>
              <a:latin typeface="Times New Roman" panose="02020603050405020304" pitchFamily="18" charset="0"/>
            </a:endParaRPr>
          </a:p>
          <a:p>
            <a:pPr algn="l">
              <a:buNone/>
            </a:pPr>
            <a:r>
              <a:rPr lang="de-DE" b="0" i="0" dirty="0">
                <a:solidFill>
                  <a:srgbClr val="000000"/>
                </a:solidFill>
                <a:effectLst/>
                <a:latin typeface="Times New Roman" panose="02020603050405020304" pitchFamily="18" charset="0"/>
              </a:rPr>
              <a:t> </a:t>
            </a:r>
          </a:p>
          <a:p>
            <a:pPr algn="l">
              <a:buNone/>
            </a:pPr>
            <a:r>
              <a:rPr lang="de-DE" sz="1200" b="0" i="0" dirty="0">
                <a:solidFill>
                  <a:srgbClr val="000000"/>
                </a:solidFill>
                <a:effectLst/>
                <a:latin typeface="Times New Roman" panose="02020603050405020304" pitchFamily="18" charset="0"/>
              </a:rPr>
              <a:t>Ein ehemaliger Bundesinnenminister warnt:</a:t>
            </a:r>
            <a:endParaRPr lang="de-DE" b="0" i="0" dirty="0">
              <a:solidFill>
                <a:srgbClr val="000000"/>
              </a:solidFill>
              <a:effectLst/>
              <a:latin typeface="Times New Roman" panose="02020603050405020304" pitchFamily="18" charset="0"/>
            </a:endParaRPr>
          </a:p>
          <a:p>
            <a:pPr algn="l">
              <a:buNone/>
            </a:pPr>
            <a:r>
              <a:rPr lang="de-DE" b="0" i="0" dirty="0">
                <a:solidFill>
                  <a:srgbClr val="000000"/>
                </a:solidFill>
                <a:effectLst/>
                <a:latin typeface="Times New Roman" panose="02020603050405020304" pitchFamily="18" charset="0"/>
              </a:rPr>
              <a:t> </a:t>
            </a:r>
          </a:p>
          <a:p>
            <a:pPr algn="l">
              <a:buNone/>
            </a:pPr>
            <a:r>
              <a:rPr lang="de-DE" sz="1200" b="0" i="0" dirty="0">
                <a:solidFill>
                  <a:srgbClr val="000000"/>
                </a:solidFill>
                <a:effectLst/>
                <a:latin typeface="Times New Roman" panose="02020603050405020304" pitchFamily="18" charset="0"/>
              </a:rPr>
              <a:t>" Die kleinen Leute zahlen es am Ende. Verschuldung ist unsozial"</a:t>
            </a:r>
            <a:endParaRPr lang="de-DE" b="0" i="0" dirty="0">
              <a:solidFill>
                <a:srgbClr val="000000"/>
              </a:solidFill>
              <a:effectLst/>
              <a:latin typeface="Times New Roman" panose="02020603050405020304" pitchFamily="18" charset="0"/>
            </a:endParaRPr>
          </a:p>
          <a:p>
            <a:pPr algn="l">
              <a:buNone/>
            </a:pPr>
            <a:r>
              <a:rPr lang="de-DE" b="0" i="0" dirty="0">
                <a:solidFill>
                  <a:srgbClr val="000000"/>
                </a:solidFill>
                <a:effectLst/>
                <a:latin typeface="Times New Roman" panose="02020603050405020304" pitchFamily="18" charset="0"/>
              </a:rPr>
              <a:t> </a:t>
            </a:r>
          </a:p>
          <a:p>
            <a:pPr algn="l">
              <a:buNone/>
            </a:pPr>
            <a:r>
              <a:rPr lang="de-DE" sz="1200" b="0" i="0" dirty="0">
                <a:solidFill>
                  <a:srgbClr val="000000"/>
                </a:solidFill>
                <a:effectLst/>
                <a:latin typeface="Times New Roman" panose="02020603050405020304" pitchFamily="18" charset="0"/>
              </a:rPr>
              <a:t>Horst von Butler, Chefredakteur der WirtschaftsWoche:</a:t>
            </a:r>
            <a:endParaRPr lang="de-DE" b="0" i="0" dirty="0">
              <a:solidFill>
                <a:srgbClr val="000000"/>
              </a:solidFill>
              <a:effectLst/>
              <a:latin typeface="Times New Roman" panose="02020603050405020304" pitchFamily="18" charset="0"/>
            </a:endParaRPr>
          </a:p>
          <a:p>
            <a:pPr algn="l">
              <a:buNone/>
            </a:pPr>
            <a:r>
              <a:rPr lang="de-DE" sz="1200" b="0" i="0" dirty="0">
                <a:solidFill>
                  <a:srgbClr val="000000"/>
                </a:solidFill>
                <a:effectLst/>
                <a:latin typeface="Times New Roman" panose="02020603050405020304" pitchFamily="18" charset="0"/>
              </a:rPr>
              <a:t>„Doch eine große Summe ist noch kein großer Wurf. Es bleibt ein Störgefühl"</a:t>
            </a:r>
            <a:endParaRPr lang="de-DE" b="0" i="0" dirty="0">
              <a:solidFill>
                <a:srgbClr val="000000"/>
              </a:solidFill>
              <a:effectLst/>
              <a:latin typeface="Times New Roman" panose="02020603050405020304" pitchFamily="18" charset="0"/>
            </a:endParaRPr>
          </a:p>
          <a:p>
            <a:pPr algn="l">
              <a:buNone/>
            </a:pPr>
            <a:r>
              <a:rPr lang="de-DE" b="0" i="0" dirty="0">
                <a:solidFill>
                  <a:srgbClr val="000000"/>
                </a:solidFill>
                <a:effectLst/>
                <a:latin typeface="Times New Roman" panose="02020603050405020304" pitchFamily="18" charset="0"/>
              </a:rPr>
              <a:t> </a:t>
            </a:r>
          </a:p>
          <a:p>
            <a:pPr algn="l">
              <a:buNone/>
            </a:pPr>
            <a:r>
              <a:rPr lang="de-DE" sz="1200" b="0" i="0" dirty="0">
                <a:solidFill>
                  <a:srgbClr val="000000"/>
                </a:solidFill>
                <a:effectLst/>
                <a:latin typeface="Times New Roman" panose="02020603050405020304" pitchFamily="18" charset="0"/>
              </a:rPr>
              <a:t>Renate Köcher, Allensbach in WIWO 11/25:</a:t>
            </a:r>
            <a:endParaRPr lang="de-DE" b="0" i="0" dirty="0">
              <a:solidFill>
                <a:srgbClr val="000000"/>
              </a:solidFill>
              <a:effectLst/>
              <a:latin typeface="Times New Roman" panose="02020603050405020304" pitchFamily="18" charset="0"/>
            </a:endParaRPr>
          </a:p>
          <a:p>
            <a:pPr algn="l">
              <a:buNone/>
            </a:pPr>
            <a:r>
              <a:rPr lang="de-DE" sz="1200" b="0" i="0" dirty="0">
                <a:solidFill>
                  <a:srgbClr val="000000"/>
                </a:solidFill>
                <a:effectLst/>
                <a:latin typeface="Times New Roman" panose="02020603050405020304" pitchFamily="18" charset="0"/>
              </a:rPr>
              <a:t>„Das Vertrauen in die Reformkraft der künftigen Regierung ist überschaubar".</a:t>
            </a:r>
            <a:endParaRPr lang="de-DE" b="0" i="0" dirty="0">
              <a:solidFill>
                <a:srgbClr val="000000"/>
              </a:solidFill>
              <a:effectLst/>
              <a:latin typeface="Times New Roman" panose="02020603050405020304" pitchFamily="18" charset="0"/>
            </a:endParaRPr>
          </a:p>
          <a:p>
            <a:pPr algn="l">
              <a:buNone/>
            </a:pPr>
            <a:r>
              <a:rPr lang="de-DE" sz="1200" b="0" i="0" dirty="0">
                <a:solidFill>
                  <a:srgbClr val="000000"/>
                </a:solidFill>
                <a:effectLst/>
                <a:latin typeface="Times New Roman" panose="02020603050405020304" pitchFamily="18" charset="0"/>
              </a:rPr>
              <a:t> </a:t>
            </a:r>
            <a:endParaRPr lang="de-DE" b="0" i="0" dirty="0">
              <a:solidFill>
                <a:srgbClr val="000000"/>
              </a:solidFill>
              <a:effectLst/>
              <a:latin typeface="Times New Roman" panose="02020603050405020304" pitchFamily="18" charset="0"/>
            </a:endParaRPr>
          </a:p>
          <a:p>
            <a:pPr algn="l">
              <a:buNone/>
            </a:pPr>
            <a:r>
              <a:rPr lang="de-DE" b="0" i="0" dirty="0">
                <a:solidFill>
                  <a:srgbClr val="000000"/>
                </a:solidFill>
                <a:effectLst/>
                <a:latin typeface="Times New Roman" panose="02020603050405020304" pitchFamily="18" charset="0"/>
              </a:rPr>
              <a:t> </a:t>
            </a:r>
          </a:p>
          <a:p>
            <a:pPr algn="l">
              <a:buNone/>
            </a:pPr>
            <a:r>
              <a:rPr lang="de-DE" b="0" i="0" dirty="0">
                <a:solidFill>
                  <a:srgbClr val="000000"/>
                </a:solidFill>
                <a:effectLst/>
                <a:latin typeface="Times New Roman" panose="02020603050405020304" pitchFamily="18" charset="0"/>
              </a:rPr>
              <a:t> </a:t>
            </a:r>
          </a:p>
          <a:p>
            <a:pPr algn="l">
              <a:buNone/>
            </a:pPr>
            <a:r>
              <a:rPr lang="de-DE" sz="1200" b="0" i="0" dirty="0">
                <a:solidFill>
                  <a:srgbClr val="000000"/>
                </a:solidFill>
                <a:effectLst/>
                <a:latin typeface="Times New Roman" panose="02020603050405020304" pitchFamily="18" charset="0"/>
              </a:rPr>
              <a:t>HINGEGEN:</a:t>
            </a:r>
            <a:endParaRPr lang="de-DE" b="0" i="0" dirty="0">
              <a:solidFill>
                <a:srgbClr val="000000"/>
              </a:solidFill>
              <a:effectLst/>
              <a:latin typeface="Times New Roman" panose="02020603050405020304" pitchFamily="18" charset="0"/>
            </a:endParaRPr>
          </a:p>
          <a:p>
            <a:pPr algn="l"/>
            <a:r>
              <a:rPr lang="de-DE" sz="1200" b="0" i="0" dirty="0">
                <a:solidFill>
                  <a:srgbClr val="000000"/>
                </a:solidFill>
                <a:effectLst/>
                <a:latin typeface="Times New Roman" panose="02020603050405020304" pitchFamily="18" charset="0"/>
              </a:rPr>
              <a:t>Wenn es uns tatsächlich gelingt das Niveau unserer Ambitionen zu erhöhen und sich neu aufstellen, können wir auch mit dem Sondervermögen Infrastruktur im Hinblick auf die Verkehrswende ein Momentum des Aufbruchs und der Reformen schaffen.</a:t>
            </a:r>
            <a:endParaRPr lang="de-DE" b="0" i="0" dirty="0">
              <a:solidFill>
                <a:srgbClr val="000000"/>
              </a:solidFill>
              <a:effectLst/>
              <a:latin typeface="Times New Roman" panose="02020603050405020304" pitchFamily="18" charset="0"/>
            </a:endParaRPr>
          </a:p>
          <a:p>
            <a:endParaRPr lang="de-CH" dirty="0"/>
          </a:p>
        </p:txBody>
      </p:sp>
      <p:sp>
        <p:nvSpPr>
          <p:cNvPr id="4" name="Kopfzeilenplatzhalter 3">
            <a:extLst>
              <a:ext uri="{FF2B5EF4-FFF2-40B4-BE49-F238E27FC236}">
                <a16:creationId xmlns:a16="http://schemas.microsoft.com/office/drawing/2014/main" id="{74D890EB-0679-5158-13BE-65F91980E8CF}"/>
              </a:ext>
            </a:extLst>
          </p:cNvPr>
          <p:cNvSpPr>
            <a:spLocks noGrp="1"/>
          </p:cNvSpPr>
          <p:nvPr>
            <p:ph type="hdr" sz="quarter"/>
          </p:nvPr>
        </p:nvSpPr>
        <p:spPr/>
        <p:txBody>
          <a:bodyPr/>
          <a:lstStyle/>
          <a:p>
            <a:r>
              <a:rPr lang="de-CH"/>
              <a:t>Prof. Dr. Rüdiger Sterzenbach </a:t>
            </a:r>
          </a:p>
        </p:txBody>
      </p:sp>
      <p:sp>
        <p:nvSpPr>
          <p:cNvPr id="5" name="Foliennummernplatzhalter 4">
            <a:extLst>
              <a:ext uri="{FF2B5EF4-FFF2-40B4-BE49-F238E27FC236}">
                <a16:creationId xmlns:a16="http://schemas.microsoft.com/office/drawing/2014/main" id="{C1CE7C54-FCE9-140C-666E-3BD47B46B6BD}"/>
              </a:ext>
            </a:extLst>
          </p:cNvPr>
          <p:cNvSpPr>
            <a:spLocks noGrp="1"/>
          </p:cNvSpPr>
          <p:nvPr>
            <p:ph type="sldNum" sz="quarter" idx="5"/>
          </p:nvPr>
        </p:nvSpPr>
        <p:spPr/>
        <p:txBody>
          <a:bodyPr/>
          <a:lstStyle/>
          <a:p>
            <a:fld id="{4BCD91BF-B932-405C-A0A8-3AD83A840143}" type="slidenum">
              <a:rPr lang="de-CH" smtClean="0"/>
              <a:t>29</a:t>
            </a:fld>
            <a:endParaRPr lang="de-CH"/>
          </a:p>
        </p:txBody>
      </p:sp>
    </p:spTree>
    <p:extLst>
      <p:ext uri="{BB962C8B-B14F-4D97-AF65-F5344CB8AC3E}">
        <p14:creationId xmlns:p14="http://schemas.microsoft.com/office/powerpoint/2010/main" val="27326087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F02F38-E4D6-2E40-2421-2E345E1658C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D5072E0E-F11A-B3ED-D807-78C6FA0D475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AB096079-1520-58C0-F039-DA0DDE15075E}"/>
              </a:ext>
            </a:extLst>
          </p:cNvPr>
          <p:cNvSpPr>
            <a:spLocks noGrp="1"/>
          </p:cNvSpPr>
          <p:nvPr>
            <p:ph type="body" idx="1"/>
          </p:nvPr>
        </p:nvSpPr>
        <p:spPr/>
        <p:txBody>
          <a:bodyPr/>
          <a:lstStyle/>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HINGEGEN:</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Wenn es uns tatsächlich gelingt das Niveau unserer Ambitionen zu erhöhen und sich neu aufstellen, können wir auch mit dem Sondervermögen Infrastruktur im Hinblick auf die Verkehrswende ein Momentum des Aufbruchs und der Reformen schaffen.</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Roland Berger:</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e-DE" sz="1800" dirty="0">
                <a:effectLst/>
                <a:latin typeface="Aptos" panose="020B0004020202020204" pitchFamily="34" charset="0"/>
                <a:ea typeface="Aptos" panose="020B0004020202020204" pitchFamily="34" charset="0"/>
                <a:cs typeface="Times New Roman" panose="02020603050405020304" pitchFamily="18" charset="0"/>
              </a:rPr>
              <a:t>Wir brauchen „</a:t>
            </a:r>
            <a:r>
              <a:rPr lang="de-DE" sz="1800" dirty="0">
                <a:solidFill>
                  <a:srgbClr val="1F1F1F"/>
                </a:solidFill>
                <a:effectLst/>
                <a:latin typeface="Georgia" panose="02040502050405020303" pitchFamily="18" charset="0"/>
                <a:ea typeface="Aptos" panose="020B0004020202020204" pitchFamily="34" charset="0"/>
                <a:cs typeface="Times New Roman" panose="02020603050405020304" pitchFamily="18" charset="0"/>
              </a:rPr>
              <a:t>Mehr wirtschaftlicher Mut, eine Politik, die Probleme löst statt verwaltet – und eine Gesellschaft, die wieder aufmüpfiger wird“.</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endParaRPr lang="de-CH" dirty="0"/>
          </a:p>
        </p:txBody>
      </p:sp>
      <p:sp>
        <p:nvSpPr>
          <p:cNvPr id="4" name="Kopfzeilenplatzhalter 3">
            <a:extLst>
              <a:ext uri="{FF2B5EF4-FFF2-40B4-BE49-F238E27FC236}">
                <a16:creationId xmlns:a16="http://schemas.microsoft.com/office/drawing/2014/main" id="{1B7FC48A-077E-9636-162F-9C070B0F8C61}"/>
              </a:ext>
            </a:extLst>
          </p:cNvPr>
          <p:cNvSpPr>
            <a:spLocks noGrp="1"/>
          </p:cNvSpPr>
          <p:nvPr>
            <p:ph type="hdr" sz="quarter"/>
          </p:nvPr>
        </p:nvSpPr>
        <p:spPr/>
        <p:txBody>
          <a:bodyPr/>
          <a:lstStyle/>
          <a:p>
            <a:r>
              <a:rPr lang="de-CH"/>
              <a:t>Prof. Dr. Rüdiger Sterzenbach </a:t>
            </a:r>
          </a:p>
        </p:txBody>
      </p:sp>
      <p:sp>
        <p:nvSpPr>
          <p:cNvPr id="5" name="Foliennummernplatzhalter 4">
            <a:extLst>
              <a:ext uri="{FF2B5EF4-FFF2-40B4-BE49-F238E27FC236}">
                <a16:creationId xmlns:a16="http://schemas.microsoft.com/office/drawing/2014/main" id="{240422DA-8A18-74E6-79D9-264C9638B404}"/>
              </a:ext>
            </a:extLst>
          </p:cNvPr>
          <p:cNvSpPr>
            <a:spLocks noGrp="1"/>
          </p:cNvSpPr>
          <p:nvPr>
            <p:ph type="sldNum" sz="quarter" idx="5"/>
          </p:nvPr>
        </p:nvSpPr>
        <p:spPr/>
        <p:txBody>
          <a:bodyPr/>
          <a:lstStyle/>
          <a:p>
            <a:fld id="{4BCD91BF-B932-405C-A0A8-3AD83A840143}" type="slidenum">
              <a:rPr lang="de-CH" smtClean="0"/>
              <a:t>30</a:t>
            </a:fld>
            <a:endParaRPr lang="de-CH"/>
          </a:p>
        </p:txBody>
      </p:sp>
    </p:spTree>
    <p:extLst>
      <p:ext uri="{BB962C8B-B14F-4D97-AF65-F5344CB8AC3E}">
        <p14:creationId xmlns:p14="http://schemas.microsoft.com/office/powerpoint/2010/main" val="41132756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4AB70C-BC21-BC6A-FB4A-A2BFB15BB8DB}"/>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E3CC2C3F-02DA-FE1D-4161-7DE875BC3C31}"/>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B03BB318-6D95-9E93-EA4C-FED18589ADF8}"/>
              </a:ext>
            </a:extLst>
          </p:cNvPr>
          <p:cNvSpPr>
            <a:spLocks noGrp="1"/>
          </p:cNvSpPr>
          <p:nvPr>
            <p:ph type="body" idx="1"/>
          </p:nvPr>
        </p:nvSpPr>
        <p:spPr/>
        <p:txBody>
          <a:bodyPr/>
          <a:lstStyle/>
          <a:p>
            <a:pPr>
              <a:lnSpc>
                <a:spcPct val="107000"/>
              </a:lnSpc>
              <a:spcAft>
                <a:spcPts val="800"/>
              </a:spcAft>
              <a:buNone/>
            </a:pPr>
            <a:r>
              <a:rPr lang="de-DE" sz="1800" b="1" dirty="0">
                <a:effectLst/>
                <a:latin typeface="Aptos" panose="020B0004020202020204" pitchFamily="34" charset="0"/>
                <a:ea typeface="Aptos" panose="020B0004020202020204" pitchFamily="34" charset="0"/>
                <a:cs typeface="Times New Roman" panose="02020603050405020304" pitchFamily="18" charset="0"/>
              </a:rPr>
              <a:t>Staat oder Markt</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 </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In Europa wachsen vielfältig die Wohlfahrtsstaaten schneller als die Privatwirtschaften, weshalb die konsumtiven Ausgaben in den Haushalten zügig steigen, derweil die Investitionsquoten rapide sinken.</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 </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Der Grundfehler im Denken auch in der Verkehrspolitik ist eine häufig anzutreffende nahezu grenzenlose Staatsgläubigkeit. Dies hat vielfach zu einem übergriffigen und dominanten Staat geführt.</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 </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Vielfach wird den Bürgern der Glaube vermittelt, der Staat und die Politik könnten ökonomische Gesetze außer Kraft setzen, und die Umsetzung von „Heilsversprechen" garantieren. Preisbremsen oder Flats sind hier nur wenige Beispiele unter vielen.</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 </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In der Politik wird zu häufig vernachlässigt, dass Innovationen und gute Produkte insbesondere dort zu erwarten sind, wo private Unternehmen im Wettbewerb agieren – und nicht in öffentlichen Betrieben und erst recht nicht in Verwaltungen.</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 </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Im Verkehrssektor gibt es leider eine lange Tradition staatlicher Wettbewerbsbeschränkungen – und die Akteure in den öffentlichen Betrieben wollen ihre Besitzstände auch nicht so einfach aufgeben.</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 </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Bisherige Marktöffnungen in Bereichen der Verkehrssektors haben gezeigt, dass der Wettbewerb viel stärker innovative, kundenorientierte und effizient produzierte Angebote schafft.</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 </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Gebt die vorhandenen Mittel dem Bürger in Form eines staatlich bereitgestellten Mobilitätsguthabens, mit dem die Bürger Verkehrsdienstleistungen bezahlen können. Dieses ließe sich nach sozialen Kriterien staffeln und schafft generell bei Verkehrsunternehmen einen marktwirtschaftlichen Anreiz zu innovativen und kundengerechten Angeboten. Die mitunter sehr kleinteilige und realitätsferne Angebotsfestlegung durch die Verkehrsbürokratie wäre dann weitgehend entbehrlich. (Siehe auch Ticket)</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e-DE" sz="1800" dirty="0">
                <a:effectLst/>
                <a:latin typeface="Aptos" panose="020B0004020202020204" pitchFamily="34" charset="0"/>
                <a:ea typeface="Aptos" panose="020B0004020202020204" pitchFamily="34" charset="0"/>
                <a:cs typeface="Times New Roman" panose="02020603050405020304" pitchFamily="18" charset="0"/>
              </a:rPr>
              <a:t> </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endParaRPr lang="de-CH" dirty="0"/>
          </a:p>
        </p:txBody>
      </p:sp>
      <p:sp>
        <p:nvSpPr>
          <p:cNvPr id="4" name="Kopfzeilenplatzhalter 3">
            <a:extLst>
              <a:ext uri="{FF2B5EF4-FFF2-40B4-BE49-F238E27FC236}">
                <a16:creationId xmlns:a16="http://schemas.microsoft.com/office/drawing/2014/main" id="{18AD036E-0986-6F54-1975-88E4B093DCEA}"/>
              </a:ext>
            </a:extLst>
          </p:cNvPr>
          <p:cNvSpPr>
            <a:spLocks noGrp="1"/>
          </p:cNvSpPr>
          <p:nvPr>
            <p:ph type="hdr" sz="quarter"/>
          </p:nvPr>
        </p:nvSpPr>
        <p:spPr/>
        <p:txBody>
          <a:bodyPr/>
          <a:lstStyle/>
          <a:p>
            <a:r>
              <a:rPr lang="de-CH"/>
              <a:t>Prof. Dr. Rüdiger Sterzenbach </a:t>
            </a:r>
          </a:p>
        </p:txBody>
      </p:sp>
      <p:sp>
        <p:nvSpPr>
          <p:cNvPr id="5" name="Foliennummernplatzhalter 4">
            <a:extLst>
              <a:ext uri="{FF2B5EF4-FFF2-40B4-BE49-F238E27FC236}">
                <a16:creationId xmlns:a16="http://schemas.microsoft.com/office/drawing/2014/main" id="{32D6C25B-E421-DEEA-806A-C9F8E0FC29C2}"/>
              </a:ext>
            </a:extLst>
          </p:cNvPr>
          <p:cNvSpPr>
            <a:spLocks noGrp="1"/>
          </p:cNvSpPr>
          <p:nvPr>
            <p:ph type="sldNum" sz="quarter" idx="5"/>
          </p:nvPr>
        </p:nvSpPr>
        <p:spPr/>
        <p:txBody>
          <a:bodyPr/>
          <a:lstStyle/>
          <a:p>
            <a:fld id="{4BCD91BF-B932-405C-A0A8-3AD83A840143}" type="slidenum">
              <a:rPr lang="de-CH" smtClean="0"/>
              <a:t>31</a:t>
            </a:fld>
            <a:endParaRPr lang="de-CH"/>
          </a:p>
        </p:txBody>
      </p:sp>
    </p:spTree>
    <p:extLst>
      <p:ext uri="{BB962C8B-B14F-4D97-AF65-F5344CB8AC3E}">
        <p14:creationId xmlns:p14="http://schemas.microsoft.com/office/powerpoint/2010/main" val="20527207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3246ED-FC5A-ED07-DD33-71C094E426D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F9EF1768-E9C7-82C4-486B-76749A193C2D}"/>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7018CD48-51E7-E021-0EF9-6612BF035DBE}"/>
              </a:ext>
            </a:extLst>
          </p:cNvPr>
          <p:cNvSpPr>
            <a:spLocks noGrp="1"/>
          </p:cNvSpPr>
          <p:nvPr>
            <p:ph type="body" idx="1"/>
          </p:nvPr>
        </p:nvSpPr>
        <p:spPr/>
        <p:txBody>
          <a:bodyPr/>
          <a:lstStyle/>
          <a:p>
            <a:pPr>
              <a:lnSpc>
                <a:spcPct val="107000"/>
              </a:lnSpc>
              <a:spcAft>
                <a:spcPts val="800"/>
              </a:spcAft>
              <a:buNone/>
            </a:pPr>
            <a:r>
              <a:rPr lang="de-DE" sz="1800" b="1" dirty="0">
                <a:effectLst/>
                <a:latin typeface="Aptos" panose="020B0004020202020204" pitchFamily="34" charset="0"/>
                <a:ea typeface="Aptos" panose="020B0004020202020204" pitchFamily="34" charset="0"/>
                <a:cs typeface="Times New Roman" panose="02020603050405020304" pitchFamily="18" charset="0"/>
              </a:rPr>
              <a:t>Staat oder Markt</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 </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In Europa wachsen vielfältig die Wohlfahrtsstaaten schneller als die Privatwirtschaften, weshalb die konsumtiven Ausgaben in den Haushalten zügig steigen, derweil die Investitionsquoten rapide sinken.</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 </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Der Grundfehler im Denken auch in der Verkehrspolitik ist eine häufig anzutreffende nahezu grenzenlose Staatsgläubigkeit. Dies hat vielfach zu einem übergriffigen und dominanten Staat geführt.</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 </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Vielfach wird den Bürgern der Glaube vermittelt, der Staat und die Politik könnten ökonomische Gesetze außer Kraft setzen, und die Umsetzung von „Heilsversprechen" garantieren. Preisbremsen oder Flats sind hier nur wenige Beispiele unter vielen.</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 </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In der Politik wird zu häufig vernachlässigt, dass Innovationen und gute Produkte insbesondere dort zu erwarten sind, wo private Unternehmen im Wettbewerb agieren – und nicht in öffentlichen Betrieben und erst recht nicht in Verwaltungen.</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 </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Im Verkehrssektor gibt es leider eine lange Tradition staatlicher Wettbewerbsbeschränkungen – und die Akteure in den öffentlichen Betrieben wollen ihre Besitzstände auch nicht so einfach aufgeben.</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 </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Bisherige Marktöffnungen in Bereichen der Verkehrssektors haben gezeigt, dass der Wettbewerb viel stärker innovative, kundenorientierte und effizient produzierte Angebote schafft.</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 </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Gebt die vorhandenen Mittel dem Bürger in Form eines staatlich bereitgestellten Mobilitätsguthabens, mit dem die Bürger Verkehrsdienstleistungen bezahlen können. Dieses ließe sich nach sozialen Kriterien staffeln und schafft generell bei Verkehrsunternehmen einen marktwirtschaftlichen Anreiz zu innovativen und kundengerechten Angeboten. Die mitunter sehr kleinteilige und realitätsferne Angebotsfestlegung durch die Verkehrsbürokratie wäre dann weitgehend entbehrlich. (Siehe auch Ticket)</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e-DE" sz="1800" dirty="0">
                <a:effectLst/>
                <a:latin typeface="Aptos" panose="020B0004020202020204" pitchFamily="34" charset="0"/>
                <a:ea typeface="Aptos" panose="020B0004020202020204" pitchFamily="34" charset="0"/>
                <a:cs typeface="Times New Roman" panose="02020603050405020304" pitchFamily="18" charset="0"/>
              </a:rPr>
              <a:t> </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endParaRPr lang="de-CH" dirty="0"/>
          </a:p>
        </p:txBody>
      </p:sp>
      <p:sp>
        <p:nvSpPr>
          <p:cNvPr id="4" name="Kopfzeilenplatzhalter 3">
            <a:extLst>
              <a:ext uri="{FF2B5EF4-FFF2-40B4-BE49-F238E27FC236}">
                <a16:creationId xmlns:a16="http://schemas.microsoft.com/office/drawing/2014/main" id="{9FDFE365-0429-1A52-C18C-C4810D876C27}"/>
              </a:ext>
            </a:extLst>
          </p:cNvPr>
          <p:cNvSpPr>
            <a:spLocks noGrp="1"/>
          </p:cNvSpPr>
          <p:nvPr>
            <p:ph type="hdr" sz="quarter"/>
          </p:nvPr>
        </p:nvSpPr>
        <p:spPr/>
        <p:txBody>
          <a:bodyPr/>
          <a:lstStyle/>
          <a:p>
            <a:r>
              <a:rPr lang="de-CH"/>
              <a:t>Prof. Dr. Rüdiger Sterzenbach </a:t>
            </a:r>
          </a:p>
        </p:txBody>
      </p:sp>
      <p:sp>
        <p:nvSpPr>
          <p:cNvPr id="5" name="Foliennummernplatzhalter 4">
            <a:extLst>
              <a:ext uri="{FF2B5EF4-FFF2-40B4-BE49-F238E27FC236}">
                <a16:creationId xmlns:a16="http://schemas.microsoft.com/office/drawing/2014/main" id="{C3FA3FE7-E0F6-6D00-3A71-3F06ECEACF00}"/>
              </a:ext>
            </a:extLst>
          </p:cNvPr>
          <p:cNvSpPr>
            <a:spLocks noGrp="1"/>
          </p:cNvSpPr>
          <p:nvPr>
            <p:ph type="sldNum" sz="quarter" idx="5"/>
          </p:nvPr>
        </p:nvSpPr>
        <p:spPr/>
        <p:txBody>
          <a:bodyPr/>
          <a:lstStyle/>
          <a:p>
            <a:fld id="{4BCD91BF-B932-405C-A0A8-3AD83A840143}" type="slidenum">
              <a:rPr lang="de-CH" smtClean="0"/>
              <a:t>32</a:t>
            </a:fld>
            <a:endParaRPr lang="de-CH"/>
          </a:p>
        </p:txBody>
      </p:sp>
    </p:spTree>
    <p:extLst>
      <p:ext uri="{BB962C8B-B14F-4D97-AF65-F5344CB8AC3E}">
        <p14:creationId xmlns:p14="http://schemas.microsoft.com/office/powerpoint/2010/main" val="16946894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buNone/>
            </a:pPr>
            <a:r>
              <a:rPr lang="de-DE" sz="1800" b="1" dirty="0">
                <a:effectLst/>
                <a:latin typeface="Aptos" panose="020B0004020202020204" pitchFamily="34" charset="0"/>
                <a:ea typeface="Aptos" panose="020B0004020202020204" pitchFamily="34" charset="0"/>
                <a:cs typeface="Times New Roman" panose="02020603050405020304" pitchFamily="18" charset="0"/>
              </a:rPr>
              <a:t>9- bzw. 49- bzw. 58-Euro-Ticket</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 </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GUTE ABSICHT:</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 </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Versuch des Durchbrechens der Kleinstaaterei und des Tarifwirrwarrs</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 </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jedoch eine Lösung mittels eher „kleinem Karo" - </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 </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Bisherige Fake Etikettierungen:</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 </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„Umweltticket" und „Klimaticket" sowie die Suche nach „Superheldinnen und Superhelden" für die Verkehrswende und den Klimaschutz sind in der Vergangenheit besonders auffällige Versuche des Greenwashing gewesen.</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 </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Anpreisungen „als Modernisierungsschub für den ÖPNV und Booster" sowie „größte Gemeinschaftsleistung der Branche" stellen die Realität auf den Kopf und sind eher ein Armutszeugnis für die fehlende Digitalität der Branche und ihr fehlendes Innovationspotential</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 </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Das Ticket sei „Ein Kassenschlager und Riesenerfolg", und die Menschen hätten es „ins Herz geschlossen": Erinnern jedoch eher an einen Kneipenwirt, der sich über die vielen verkauften Cocktails während der „Happy Hour" freut, dabei aber übersieht, dass die Kunden danach zu einer anderen Bar weitergezogen sind.</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 </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e-DE" sz="1800" dirty="0">
                <a:effectLst/>
                <a:latin typeface="Aptos" panose="020B0004020202020204" pitchFamily="34" charset="0"/>
                <a:ea typeface="Aptos" panose="020B0004020202020204" pitchFamily="34" charset="0"/>
                <a:cs typeface="Times New Roman" panose="02020603050405020304" pitchFamily="18" charset="0"/>
              </a:rPr>
              <a:t>Eine auch zu findende Gleichsetzung des (9Euro) Tickets mit der „Entdeckung Amerikas" lässt einen zudem sprachlos zurück.</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endParaRPr lang="de-CH" dirty="0"/>
          </a:p>
        </p:txBody>
      </p:sp>
      <p:sp>
        <p:nvSpPr>
          <p:cNvPr id="4" name="Kopfzeilenplatzhalter 3"/>
          <p:cNvSpPr>
            <a:spLocks noGrp="1"/>
          </p:cNvSpPr>
          <p:nvPr>
            <p:ph type="hdr" sz="quarter"/>
          </p:nvPr>
        </p:nvSpPr>
        <p:spPr/>
        <p:txBody>
          <a:bodyPr/>
          <a:lstStyle/>
          <a:p>
            <a:r>
              <a:rPr lang="de-CH"/>
              <a:t>Prof. Dr. Rüdiger Sterzenbach </a:t>
            </a:r>
          </a:p>
        </p:txBody>
      </p:sp>
      <p:sp>
        <p:nvSpPr>
          <p:cNvPr id="5" name="Foliennummernplatzhalter 4"/>
          <p:cNvSpPr>
            <a:spLocks noGrp="1"/>
          </p:cNvSpPr>
          <p:nvPr>
            <p:ph type="sldNum" sz="quarter" idx="5"/>
          </p:nvPr>
        </p:nvSpPr>
        <p:spPr/>
        <p:txBody>
          <a:bodyPr/>
          <a:lstStyle/>
          <a:p>
            <a:fld id="{4BCD91BF-B932-405C-A0A8-3AD83A840143}" type="slidenum">
              <a:rPr lang="de-CH" smtClean="0"/>
              <a:t>33</a:t>
            </a:fld>
            <a:endParaRPr lang="de-CH"/>
          </a:p>
        </p:txBody>
      </p:sp>
    </p:spTree>
    <p:extLst>
      <p:ext uri="{BB962C8B-B14F-4D97-AF65-F5344CB8AC3E}">
        <p14:creationId xmlns:p14="http://schemas.microsoft.com/office/powerpoint/2010/main" val="4380570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219F28-E64D-668C-655E-EBF4D9EB63BE}"/>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E787A94D-D802-68EE-B05B-D969A48E5C0F}"/>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7C19D74E-BD94-4CD6-6599-5CC1791997B1}"/>
              </a:ext>
            </a:extLst>
          </p:cNvPr>
          <p:cNvSpPr>
            <a:spLocks noGrp="1"/>
          </p:cNvSpPr>
          <p:nvPr>
            <p:ph type="body" idx="1"/>
          </p:nvPr>
        </p:nvSpPr>
        <p:spPr/>
        <p:txBody>
          <a:bodyPr/>
          <a:lstStyle/>
          <a:p>
            <a:pPr>
              <a:lnSpc>
                <a:spcPct val="107000"/>
              </a:lnSpc>
              <a:spcAft>
                <a:spcPts val="800"/>
              </a:spcAft>
              <a:buNone/>
            </a:pPr>
            <a:r>
              <a:rPr lang="de-DE" sz="1800" b="1" dirty="0">
                <a:effectLst/>
                <a:latin typeface="Aptos" panose="020B0004020202020204" pitchFamily="34" charset="0"/>
                <a:ea typeface="Aptos" panose="020B0004020202020204" pitchFamily="34" charset="0"/>
                <a:cs typeface="Times New Roman" panose="02020603050405020304" pitchFamily="18" charset="0"/>
              </a:rPr>
              <a:t>Fakt</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 </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Das Projekt ist ein teures Goodie für Großstadt Pendler</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 </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In den Städten werden die bisher schon nötigen ÖPNV-Tickets nun noch stärker vom Steuerbürger alimentiert.</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 </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Auf dem Land fehlt weiterhin auch das hier verschleuderte Geld zum Ausbau einer guten nachfragegerechten ÖPNV-Angebots und auch zum Ausbau der Infrastruktur.</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 </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Eine Verringerung der Autonutzung und damit der Beitrag zum Klimaschutz und Rückgang der Klimagasdemissionen ist minimal – aber nehmen Sie Geldgeschenke mal wieder weg. Dazu fehlt es an der Ehrlichkeit und Kraft der Protagonisten.</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e-DE" sz="1800" dirty="0">
                <a:effectLst/>
                <a:latin typeface="Aptos" panose="020B0004020202020204" pitchFamily="34" charset="0"/>
                <a:ea typeface="Aptos" panose="020B0004020202020204" pitchFamily="34" charset="0"/>
                <a:cs typeface="Times New Roman" panose="02020603050405020304" pitchFamily="18" charset="0"/>
              </a:rPr>
              <a:t> </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endParaRPr lang="de-CH" dirty="0"/>
          </a:p>
        </p:txBody>
      </p:sp>
      <p:sp>
        <p:nvSpPr>
          <p:cNvPr id="4" name="Kopfzeilenplatzhalter 3">
            <a:extLst>
              <a:ext uri="{FF2B5EF4-FFF2-40B4-BE49-F238E27FC236}">
                <a16:creationId xmlns:a16="http://schemas.microsoft.com/office/drawing/2014/main" id="{2598E862-D89F-C347-DC81-510680587CDE}"/>
              </a:ext>
            </a:extLst>
          </p:cNvPr>
          <p:cNvSpPr>
            <a:spLocks noGrp="1"/>
          </p:cNvSpPr>
          <p:nvPr>
            <p:ph type="hdr" sz="quarter"/>
          </p:nvPr>
        </p:nvSpPr>
        <p:spPr/>
        <p:txBody>
          <a:bodyPr/>
          <a:lstStyle/>
          <a:p>
            <a:r>
              <a:rPr lang="de-CH"/>
              <a:t>Prof. Dr. Rüdiger Sterzenbach </a:t>
            </a:r>
          </a:p>
        </p:txBody>
      </p:sp>
      <p:sp>
        <p:nvSpPr>
          <p:cNvPr id="5" name="Foliennummernplatzhalter 4">
            <a:extLst>
              <a:ext uri="{FF2B5EF4-FFF2-40B4-BE49-F238E27FC236}">
                <a16:creationId xmlns:a16="http://schemas.microsoft.com/office/drawing/2014/main" id="{C9C5EEC1-870E-9E07-65ED-88F0DD7CBD4E}"/>
              </a:ext>
            </a:extLst>
          </p:cNvPr>
          <p:cNvSpPr>
            <a:spLocks noGrp="1"/>
          </p:cNvSpPr>
          <p:nvPr>
            <p:ph type="sldNum" sz="quarter" idx="5"/>
          </p:nvPr>
        </p:nvSpPr>
        <p:spPr/>
        <p:txBody>
          <a:bodyPr/>
          <a:lstStyle/>
          <a:p>
            <a:fld id="{4BCD91BF-B932-405C-A0A8-3AD83A840143}" type="slidenum">
              <a:rPr lang="de-CH" smtClean="0"/>
              <a:t>34</a:t>
            </a:fld>
            <a:endParaRPr lang="de-CH"/>
          </a:p>
        </p:txBody>
      </p:sp>
    </p:spTree>
    <p:extLst>
      <p:ext uri="{BB962C8B-B14F-4D97-AF65-F5344CB8AC3E}">
        <p14:creationId xmlns:p14="http://schemas.microsoft.com/office/powerpoint/2010/main" val="34218812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F404BC-E9F2-17DF-E68A-E58473D19F84}"/>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692C83BB-4DDE-43BE-8783-8802F245BE5E}"/>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C1F896A2-C3B1-8807-A050-BCEC3E4290D2}"/>
              </a:ext>
            </a:extLst>
          </p:cNvPr>
          <p:cNvSpPr>
            <a:spLocks noGrp="1"/>
          </p:cNvSpPr>
          <p:nvPr>
            <p:ph type="body" idx="1"/>
          </p:nvPr>
        </p:nvSpPr>
        <p:spPr/>
        <p:txBody>
          <a:bodyPr/>
          <a:lstStyle/>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FAKT</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 </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Bei der weit überwiegenden Mehrzahl der Käufer des Deutschlandtickets (ca. 13.5 Mill) handelt es sich um Tarifwechsler, also Menschen, die bereits vorher den ÖPNV regelmäßig genutzt haben.</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 </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Es profitieren oftmals auch einkommensstarke Pendler in den Metropolregionen in besonderem Maße.</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 </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Das Deutschlandticket sorgt in erheblichem Maße für zusätzlichen Verkehr, gut beobachten lässt sich dies insbesondere an Wochenenden und in den Sommermonaten.</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 </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Bund und Länder streiten sich seit Einführung des Tickets leidenschaftlich und nahezu permanent, wer welchen Teil der Kosten übernehmen soll.  VIELFÄLTIG NEUE BÜROKRATIEN wurden GESCHAFFEN und dabei von den Bürgern aufgebrachte Steuermittel im System verbrannt.</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 </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Hätte man diese Mittel beispielsweise in eine Angebotsausweitung investiert, so könnte der Verlagerungseffekt und damit die Reduktion des CO2-Ausstoßes wesentlich größer sein. Mit anderen Worten, das Geld, das für die Fahrpreissubvention „Deutschlandticket" ausgegeben wird, steht an anderer Stelle nicht für einen Angebotsausbau zur Verfügung.</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 </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Es mehren sich vielmehr die Hinweise (So auch Erklärung des VDV), dass die Einnahmeausfälle – Bund und Länder gleichen die Erlösminderungen der ÖPNV-Anbieter nur teilweise aus – zu einem verringerten ÖPNV-Angebot (Abbestellungen von Verkehren) führen, was wiederum die Verkehrsverlagerung bremst.</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 </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e-DE" sz="1800" dirty="0">
                <a:effectLst/>
                <a:latin typeface="Aptos" panose="020B0004020202020204" pitchFamily="34" charset="0"/>
                <a:ea typeface="Aptos" panose="020B0004020202020204" pitchFamily="34" charset="0"/>
                <a:cs typeface="Times New Roman" panose="02020603050405020304" pitchFamily="18" charset="0"/>
              </a:rPr>
              <a:t>Ein Flatrate-Ticket durch eine nutzerfinanzierte Lösung mit Hilfe insbesondere der Digitalisierung und Mobilitätsbudgets zu ersetzen, bietet Vorteile in der Personalisierung, Transparenz, Effizienz durch minimalen Verwaltungsaufwand und schafft Anreize für eine umweltfreundliche Mobilität, wie z.B. öffentliche Verkehrsmittel, Fahrräder oder Carsharing.</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endParaRPr lang="de-CH" dirty="0"/>
          </a:p>
        </p:txBody>
      </p:sp>
      <p:sp>
        <p:nvSpPr>
          <p:cNvPr id="4" name="Kopfzeilenplatzhalter 3">
            <a:extLst>
              <a:ext uri="{FF2B5EF4-FFF2-40B4-BE49-F238E27FC236}">
                <a16:creationId xmlns:a16="http://schemas.microsoft.com/office/drawing/2014/main" id="{8226301F-92BF-4387-D6BC-5D902FD7DC7D}"/>
              </a:ext>
            </a:extLst>
          </p:cNvPr>
          <p:cNvSpPr>
            <a:spLocks noGrp="1"/>
          </p:cNvSpPr>
          <p:nvPr>
            <p:ph type="hdr" sz="quarter"/>
          </p:nvPr>
        </p:nvSpPr>
        <p:spPr/>
        <p:txBody>
          <a:bodyPr/>
          <a:lstStyle/>
          <a:p>
            <a:r>
              <a:rPr lang="de-CH"/>
              <a:t>Prof. Dr. Rüdiger Sterzenbach </a:t>
            </a:r>
          </a:p>
        </p:txBody>
      </p:sp>
      <p:sp>
        <p:nvSpPr>
          <p:cNvPr id="5" name="Foliennummernplatzhalter 4">
            <a:extLst>
              <a:ext uri="{FF2B5EF4-FFF2-40B4-BE49-F238E27FC236}">
                <a16:creationId xmlns:a16="http://schemas.microsoft.com/office/drawing/2014/main" id="{2361A573-2CAD-B625-AAA9-10E148339600}"/>
              </a:ext>
            </a:extLst>
          </p:cNvPr>
          <p:cNvSpPr>
            <a:spLocks noGrp="1"/>
          </p:cNvSpPr>
          <p:nvPr>
            <p:ph type="sldNum" sz="quarter" idx="5"/>
          </p:nvPr>
        </p:nvSpPr>
        <p:spPr/>
        <p:txBody>
          <a:bodyPr/>
          <a:lstStyle/>
          <a:p>
            <a:fld id="{4BCD91BF-B932-405C-A0A8-3AD83A840143}" type="slidenum">
              <a:rPr lang="de-CH" smtClean="0"/>
              <a:t>35</a:t>
            </a:fld>
            <a:endParaRPr lang="de-CH"/>
          </a:p>
        </p:txBody>
      </p:sp>
    </p:spTree>
    <p:extLst>
      <p:ext uri="{BB962C8B-B14F-4D97-AF65-F5344CB8AC3E}">
        <p14:creationId xmlns:p14="http://schemas.microsoft.com/office/powerpoint/2010/main" val="7864146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A401AA-A7B7-FE4D-1BC4-A83609C3C49E}"/>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A94A015-336D-E580-EF01-AC623AD463ED}"/>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AB3046F4-961D-ED13-FFEA-22CDC783CB5F}"/>
              </a:ext>
            </a:extLst>
          </p:cNvPr>
          <p:cNvSpPr>
            <a:spLocks noGrp="1"/>
          </p:cNvSpPr>
          <p:nvPr>
            <p:ph type="body" idx="1"/>
          </p:nvPr>
        </p:nvSpPr>
        <p:spPr/>
        <p:txBody>
          <a:bodyPr/>
          <a:lstStyle/>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FAKT</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 </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Bei der weit überwiegenden Mehrzahl der Käufer des Deutschlandtickets (ca. 13.5 Mill) handelt es sich um Tarifwechsler, also Menschen, die bereits vorher den ÖPNV regelmäßig genutzt haben.</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 </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Es profitieren oftmals auch einkommensstarke Pendler in den Metropolregionen in besonderem Maße.</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 </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Das Deutschlandticket sorgt in erheblichem Maße für zusätzlichen Verkehr, gut beobachten lässt sich dies insbesondere an Wochenenden und in den Sommermonaten.</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 </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Bund und Länder streiten sich seit Einführung des Tickets leidenschaftlich und nahezu permanent, wer welchen Teil der Kosten übernehmen soll.  VIELFÄLTIG NEUE BÜROKRATIEN wurden GESCHAFFEN und dabei von den Bürgern aufgebrachte Steuermittel im System verbrannt.</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 </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Hätte man diese Mittel beispielsweise in eine Angebotsausweitung investiert, so könnte der Verlagerungseffekt und damit die Reduktion des CO2-Ausstoßes wesentlich größer sein. Mit anderen Worten, das Geld, das für die Fahrpreissubvention „Deutschlandticket" ausgegeben wird, steht an anderer Stelle nicht für einen Angebotsausbau zur Verfügung.</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 </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Es mehren sich vielmehr die Hinweise (So auch Erklärung des VDV), dass die Einnahmeausfälle – Bund und Länder gleichen die Erlösminderungen der ÖPNV-Anbieter nur teilweise aus – zu einem verringerten ÖPNV-Angebot (Abbestellungen von Verkehren) führen, was wiederum die Verkehrsverlagerung bremst.</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 </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e-DE" sz="1800" dirty="0">
                <a:effectLst/>
                <a:latin typeface="Aptos" panose="020B0004020202020204" pitchFamily="34" charset="0"/>
                <a:ea typeface="Aptos" panose="020B0004020202020204" pitchFamily="34" charset="0"/>
                <a:cs typeface="Times New Roman" panose="02020603050405020304" pitchFamily="18" charset="0"/>
              </a:rPr>
              <a:t>Ein Flatrate-Ticket durch eine nutzerfinanzierte Lösung mit Hilfe insbesondere der Digitalisierung und Mobilitätsbudgets zu ersetzen, bietet Vorteile in der Personalisierung, Transparenz, Effizienz durch minimalen Verwaltungsaufwand und schafft Anreize für eine umweltfreundliche Mobilität, wie z.B. öffentliche Verkehrsmittel, Fahrräder oder Carsharing.</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endParaRPr lang="de-CH" dirty="0"/>
          </a:p>
        </p:txBody>
      </p:sp>
      <p:sp>
        <p:nvSpPr>
          <p:cNvPr id="4" name="Kopfzeilenplatzhalter 3">
            <a:extLst>
              <a:ext uri="{FF2B5EF4-FFF2-40B4-BE49-F238E27FC236}">
                <a16:creationId xmlns:a16="http://schemas.microsoft.com/office/drawing/2014/main" id="{52FAE050-94D4-5844-00D0-F3A18B4179E1}"/>
              </a:ext>
            </a:extLst>
          </p:cNvPr>
          <p:cNvSpPr>
            <a:spLocks noGrp="1"/>
          </p:cNvSpPr>
          <p:nvPr>
            <p:ph type="hdr" sz="quarter"/>
          </p:nvPr>
        </p:nvSpPr>
        <p:spPr/>
        <p:txBody>
          <a:bodyPr/>
          <a:lstStyle/>
          <a:p>
            <a:r>
              <a:rPr lang="de-CH"/>
              <a:t>Prof. Dr. Rüdiger Sterzenbach </a:t>
            </a:r>
          </a:p>
        </p:txBody>
      </p:sp>
      <p:sp>
        <p:nvSpPr>
          <p:cNvPr id="5" name="Foliennummernplatzhalter 4">
            <a:extLst>
              <a:ext uri="{FF2B5EF4-FFF2-40B4-BE49-F238E27FC236}">
                <a16:creationId xmlns:a16="http://schemas.microsoft.com/office/drawing/2014/main" id="{4EC969F9-B717-0704-CAC0-DAFEF6A38AE6}"/>
              </a:ext>
            </a:extLst>
          </p:cNvPr>
          <p:cNvSpPr>
            <a:spLocks noGrp="1"/>
          </p:cNvSpPr>
          <p:nvPr>
            <p:ph type="sldNum" sz="quarter" idx="5"/>
          </p:nvPr>
        </p:nvSpPr>
        <p:spPr/>
        <p:txBody>
          <a:bodyPr/>
          <a:lstStyle/>
          <a:p>
            <a:fld id="{4BCD91BF-B932-405C-A0A8-3AD83A840143}" type="slidenum">
              <a:rPr lang="de-CH" smtClean="0"/>
              <a:t>36</a:t>
            </a:fld>
            <a:endParaRPr lang="de-CH"/>
          </a:p>
        </p:txBody>
      </p:sp>
    </p:spTree>
    <p:extLst>
      <p:ext uri="{BB962C8B-B14F-4D97-AF65-F5344CB8AC3E}">
        <p14:creationId xmlns:p14="http://schemas.microsoft.com/office/powerpoint/2010/main" val="6379281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D48905-A9EB-17E7-469F-66876640BC0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C94C00D6-6C43-7B9C-33C9-15F7D0FF5588}"/>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76933FCB-9CF0-C754-8C04-D196B882BF00}"/>
              </a:ext>
            </a:extLst>
          </p:cNvPr>
          <p:cNvSpPr>
            <a:spLocks noGrp="1"/>
          </p:cNvSpPr>
          <p:nvPr>
            <p:ph type="body" idx="1"/>
          </p:nvPr>
        </p:nvSpPr>
        <p:spPr/>
        <p:txBody>
          <a:bodyPr/>
          <a:lstStyle/>
          <a:p>
            <a:pPr>
              <a:lnSpc>
                <a:spcPct val="107000"/>
              </a:lnSpc>
              <a:spcAft>
                <a:spcPts val="800"/>
              </a:spcAft>
              <a:buNone/>
            </a:pPr>
            <a:r>
              <a:rPr lang="de-DE" sz="1800" b="1" dirty="0">
                <a:effectLst/>
                <a:latin typeface="Aptos" panose="020B0004020202020204" pitchFamily="34" charset="0"/>
                <a:ea typeface="Aptos" panose="020B0004020202020204" pitchFamily="34" charset="0"/>
                <a:cs typeface="Times New Roman" panose="02020603050405020304" pitchFamily="18" charset="0"/>
              </a:rPr>
              <a:t>POLITIK ZU LASTEN EINER UMWELTGERECHTEREN MOBILITÄT IM ÖFFENTLICHEN NAHVERKEHR</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 </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Die Rolle der politischen Entscheider</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 </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Der Gesetzgeber schaffte den kommunalen Eigentümern von Betrieben im Öffentlichen Nahverkehr den Spielraum, um sich mit ihrem Verkehrsangebot dem Wettbewerb zu entziehen. Privilegien – letztendlich zu Lasten einer besseren umweltgerechteren Mobilität (und des Steuerbürgers) - begünstigen im Einzelfall diese monopolistische Position außerhalb des Wettbewerbs.</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 </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Die politischen Entscheider und deren Lobbyisten begehen in diesen Fällen nicht selten den Gedankenfehler, ihre Kompetenz als Politiker und Lobbyisten mit ihrer Fähigkeit unternehmerisch verantwortlich zu handeln, zu verwechseln.  Dringend benötigte Gelder zur Schaffung eines nachfragegerechteren Angebots werden hierbei vielfach im großen Umfang vertan.</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 </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Renate Köcher, Allensbach in WIWO 11/25: „Das Vertrauen in die Reformkraft der künftigen Regierung ist überschaubar".</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 </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Verkehrsverbünde verleihen der Mobilitätswende keine Flügel</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 </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Kleinstaaterei ist ein in der Regel ein abwertendes, deutschsprachiges Schlagwort für eine als besonders ausgeprägt wahrgenommene föderale Struktur, insbesondere in Bezug auf die Territorialisierung und den Föderalismus in Deutschland.</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 </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Bis 1919 war Deutschland ein Flickenteppich (Flickenteppich. Bedeutung: Aus vielen kleinen, meist bunten Stoffstücken gefertigter, stark fragmentierter Teppich), mit über 300 territorialen Herrschern.</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 </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e-DE" sz="1800" dirty="0">
                <a:effectLst/>
                <a:latin typeface="Aptos" panose="020B0004020202020204" pitchFamily="34" charset="0"/>
                <a:ea typeface="Aptos" panose="020B0004020202020204" pitchFamily="34" charset="0"/>
                <a:cs typeface="Times New Roman" panose="02020603050405020304" pitchFamily="18" charset="0"/>
              </a:rPr>
              <a:t>Sie haben ihr Land regiert oder regieren lassen. Sie waren darauf bedacht ihre Macht und ihre Ländereien zu vergrößern. Sie finanzierten alles aus Steuern. Nicht jedes Fürstentum in Deutschland wurde gut verwaltet und regiert.</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endParaRPr lang="de-CH" dirty="0"/>
          </a:p>
        </p:txBody>
      </p:sp>
      <p:sp>
        <p:nvSpPr>
          <p:cNvPr id="4" name="Kopfzeilenplatzhalter 3">
            <a:extLst>
              <a:ext uri="{FF2B5EF4-FFF2-40B4-BE49-F238E27FC236}">
                <a16:creationId xmlns:a16="http://schemas.microsoft.com/office/drawing/2014/main" id="{62FAC9ED-FFA6-921F-3E8A-5029C88BFDC0}"/>
              </a:ext>
            </a:extLst>
          </p:cNvPr>
          <p:cNvSpPr>
            <a:spLocks noGrp="1"/>
          </p:cNvSpPr>
          <p:nvPr>
            <p:ph type="hdr" sz="quarter"/>
          </p:nvPr>
        </p:nvSpPr>
        <p:spPr/>
        <p:txBody>
          <a:bodyPr/>
          <a:lstStyle/>
          <a:p>
            <a:r>
              <a:rPr lang="de-CH"/>
              <a:t>Prof. Dr. Rüdiger Sterzenbach </a:t>
            </a:r>
          </a:p>
        </p:txBody>
      </p:sp>
      <p:sp>
        <p:nvSpPr>
          <p:cNvPr id="5" name="Foliennummernplatzhalter 4">
            <a:extLst>
              <a:ext uri="{FF2B5EF4-FFF2-40B4-BE49-F238E27FC236}">
                <a16:creationId xmlns:a16="http://schemas.microsoft.com/office/drawing/2014/main" id="{0C9F9D9F-6BCC-EE45-5B88-A44F71B49D97}"/>
              </a:ext>
            </a:extLst>
          </p:cNvPr>
          <p:cNvSpPr>
            <a:spLocks noGrp="1"/>
          </p:cNvSpPr>
          <p:nvPr>
            <p:ph type="sldNum" sz="quarter" idx="5"/>
          </p:nvPr>
        </p:nvSpPr>
        <p:spPr/>
        <p:txBody>
          <a:bodyPr/>
          <a:lstStyle/>
          <a:p>
            <a:fld id="{4BCD91BF-B932-405C-A0A8-3AD83A840143}" type="slidenum">
              <a:rPr lang="de-CH" smtClean="0"/>
              <a:t>37</a:t>
            </a:fld>
            <a:endParaRPr lang="de-CH"/>
          </a:p>
        </p:txBody>
      </p:sp>
    </p:spTree>
    <p:extLst>
      <p:ext uri="{BB962C8B-B14F-4D97-AF65-F5344CB8AC3E}">
        <p14:creationId xmlns:p14="http://schemas.microsoft.com/office/powerpoint/2010/main" val="41265829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1AACB7-9212-81E9-1BBA-7DD33CD473C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9CCEF527-B3A0-651A-65B6-956500F71C14}"/>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4B52D7F7-EE57-D96F-CEE0-8094E25B91EA}"/>
              </a:ext>
            </a:extLst>
          </p:cNvPr>
          <p:cNvSpPr>
            <a:spLocks noGrp="1"/>
          </p:cNvSpPr>
          <p:nvPr>
            <p:ph type="body" idx="1"/>
          </p:nvPr>
        </p:nvSpPr>
        <p:spPr/>
        <p:txBody>
          <a:bodyPr/>
          <a:lstStyle/>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Ich bin Berufskraftfahrer, habe also einen Facharbeiterbrief (mit 40 Jahren) erworben und ca. 500 TSD-Omnibuskilometer „auf dem Buckel". Zudem hat es mich frühzeitig mit einer Vorlesung „Operations-Research“ und ab dem 29/30igsten Lebensjahr für 70 Semester, 35 Jahre, als Professor in die Hochschule/Lehre verschlagen. Nebenbei hat es mich zeitweise – immer ehrenamtlich - in die Allgemeine- und Sportpolitik getrieben. Und wenn ich dann noch Langeweile hatte, habe ich mich um die Aufgaben eines Gesellschafters eines Dienstleisters im Verkehr und der Touristik gekümmert.</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endParaRPr lang="de-DE"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Ach, und fast hätte ich es vergessen: Lobbyist war ich natürlich auch - als Vizepräsident einer besonders im deutschsprachigen Bereich tätigen Organisation</a:t>
            </a: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Wem das als Info nicht reicht, siehe www.ruediger-sterzenbach.de</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Kopfzeilenplatzhalter 3">
            <a:extLst>
              <a:ext uri="{FF2B5EF4-FFF2-40B4-BE49-F238E27FC236}">
                <a16:creationId xmlns:a16="http://schemas.microsoft.com/office/drawing/2014/main" id="{0D023417-90DA-13BF-98B2-0A6181D598D7}"/>
              </a:ext>
            </a:extLst>
          </p:cNvPr>
          <p:cNvSpPr>
            <a:spLocks noGrp="1"/>
          </p:cNvSpPr>
          <p:nvPr>
            <p:ph type="hdr" sz="quarter"/>
          </p:nvPr>
        </p:nvSpPr>
        <p:spPr/>
        <p:txBody>
          <a:bodyPr/>
          <a:lstStyle/>
          <a:p>
            <a:r>
              <a:rPr lang="de-CH"/>
              <a:t>Prof. Dr. Rüdiger Sterzenbach </a:t>
            </a:r>
          </a:p>
        </p:txBody>
      </p:sp>
      <p:sp>
        <p:nvSpPr>
          <p:cNvPr id="5" name="Foliennummernplatzhalter 4">
            <a:extLst>
              <a:ext uri="{FF2B5EF4-FFF2-40B4-BE49-F238E27FC236}">
                <a16:creationId xmlns:a16="http://schemas.microsoft.com/office/drawing/2014/main" id="{7641CC2A-5726-CB03-BC65-C1557A919DD5}"/>
              </a:ext>
            </a:extLst>
          </p:cNvPr>
          <p:cNvSpPr>
            <a:spLocks noGrp="1"/>
          </p:cNvSpPr>
          <p:nvPr>
            <p:ph type="sldNum" sz="quarter" idx="5"/>
          </p:nvPr>
        </p:nvSpPr>
        <p:spPr/>
        <p:txBody>
          <a:bodyPr/>
          <a:lstStyle/>
          <a:p>
            <a:fld id="{4BCD91BF-B932-405C-A0A8-3AD83A840143}" type="slidenum">
              <a:rPr lang="de-CH" smtClean="0"/>
              <a:t>8</a:t>
            </a:fld>
            <a:endParaRPr lang="de-CH"/>
          </a:p>
        </p:txBody>
      </p:sp>
    </p:spTree>
    <p:extLst>
      <p:ext uri="{BB962C8B-B14F-4D97-AF65-F5344CB8AC3E}">
        <p14:creationId xmlns:p14="http://schemas.microsoft.com/office/powerpoint/2010/main" val="38146693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B6082E-71EB-6DD4-AF90-3439FA4578B7}"/>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C14CCCE7-5CCD-61BD-B817-1E32B4160DCD}"/>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5826935-D8FC-0D3B-A36C-887235807DF4}"/>
              </a:ext>
            </a:extLst>
          </p:cNvPr>
          <p:cNvSpPr>
            <a:spLocks noGrp="1"/>
          </p:cNvSpPr>
          <p:nvPr>
            <p:ph type="body" idx="1"/>
          </p:nvPr>
        </p:nvSpPr>
        <p:spPr/>
        <p:txBody>
          <a:bodyPr/>
          <a:lstStyle/>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FAKT</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 </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Im ÖPNV und SPNV lebt heute die Kleinstaaterei in vielfach wie in einem Flickenteppich mit über 60 Verkehrsverbünden und Zweckverbänden und über hunderten Organisationen weiter.</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 </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Eine Vielzahl von Tarifen, ein Kraken artiger Bürokratiewucher und Stellenzuwachs, nicht nur z.B. zur Bildung von Übergangstarifen, Berechnung von kooperationsbedingten Mindererlösen, Durchtarifierung – und Harmonisierungsverlusten als auch Kosten der Finanzierung einer eigen ständigen Verbundgesellschaft und Kosten der Finanzierung Kooperationsbedingter Investitionen, lassen die Kleinstaaterei des Mittelalters mit ihren notwendigen Umrechnungsproblemen und Zeitumstellungen jedoch vielfach eher als Petitesse erscheinen.  In einem schritt</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 </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Wir müssen den ÖPNV – und damit auch seine Organisations- und Verwaltungsstruktur grundlegend von innen erneuern: Ein Verkehrsverbund auf Landesebene reicht im ersten Schritt um alle Netzstrukturen (z.B. auch Straßen, usw.) und operativen Aufgaben der Verkehrspolitik innerhalb eines Landes zu bündeln und zu erledigen.</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 </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e-DE" sz="1800" dirty="0">
                <a:effectLst/>
                <a:latin typeface="Aptos" panose="020B0004020202020204" pitchFamily="34" charset="0"/>
                <a:ea typeface="Aptos" panose="020B0004020202020204" pitchFamily="34" charset="0"/>
                <a:cs typeface="Times New Roman" panose="02020603050405020304" pitchFamily="18" charset="0"/>
              </a:rPr>
              <a:t>Es gilt die unumstößliche Feststellung: Um einen Umstieg vom PKW auf Öffentliche Verkehrsmittel zu erleichtern, sollte eher den Fahrgästen und nicht den staatlichen Planern das Angebot gefallen.</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endParaRPr lang="de-CH" dirty="0"/>
          </a:p>
        </p:txBody>
      </p:sp>
      <p:sp>
        <p:nvSpPr>
          <p:cNvPr id="4" name="Kopfzeilenplatzhalter 3">
            <a:extLst>
              <a:ext uri="{FF2B5EF4-FFF2-40B4-BE49-F238E27FC236}">
                <a16:creationId xmlns:a16="http://schemas.microsoft.com/office/drawing/2014/main" id="{7987E03D-8684-1182-8521-50EC3A551CE4}"/>
              </a:ext>
            </a:extLst>
          </p:cNvPr>
          <p:cNvSpPr>
            <a:spLocks noGrp="1"/>
          </p:cNvSpPr>
          <p:nvPr>
            <p:ph type="hdr" sz="quarter"/>
          </p:nvPr>
        </p:nvSpPr>
        <p:spPr/>
        <p:txBody>
          <a:bodyPr/>
          <a:lstStyle/>
          <a:p>
            <a:r>
              <a:rPr lang="de-CH"/>
              <a:t>Prof. Dr. Rüdiger Sterzenbach </a:t>
            </a:r>
          </a:p>
        </p:txBody>
      </p:sp>
      <p:sp>
        <p:nvSpPr>
          <p:cNvPr id="5" name="Foliennummernplatzhalter 4">
            <a:extLst>
              <a:ext uri="{FF2B5EF4-FFF2-40B4-BE49-F238E27FC236}">
                <a16:creationId xmlns:a16="http://schemas.microsoft.com/office/drawing/2014/main" id="{B3B9D62A-B4BE-7665-0CC6-633725FD322A}"/>
              </a:ext>
            </a:extLst>
          </p:cNvPr>
          <p:cNvSpPr>
            <a:spLocks noGrp="1"/>
          </p:cNvSpPr>
          <p:nvPr>
            <p:ph type="sldNum" sz="quarter" idx="5"/>
          </p:nvPr>
        </p:nvSpPr>
        <p:spPr/>
        <p:txBody>
          <a:bodyPr/>
          <a:lstStyle/>
          <a:p>
            <a:fld id="{4BCD91BF-B932-405C-A0A8-3AD83A840143}" type="slidenum">
              <a:rPr lang="de-CH" smtClean="0"/>
              <a:t>38</a:t>
            </a:fld>
            <a:endParaRPr lang="de-CH"/>
          </a:p>
        </p:txBody>
      </p:sp>
    </p:spTree>
    <p:extLst>
      <p:ext uri="{BB962C8B-B14F-4D97-AF65-F5344CB8AC3E}">
        <p14:creationId xmlns:p14="http://schemas.microsoft.com/office/powerpoint/2010/main" val="36488795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A89F71-09F2-3C7E-163B-51A00A8C157C}"/>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91D70CA8-8B63-2311-A8C2-33A7B6A4A526}"/>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801FD67B-21EB-9241-224A-C0B15BB97C05}"/>
              </a:ext>
            </a:extLst>
          </p:cNvPr>
          <p:cNvSpPr>
            <a:spLocks noGrp="1"/>
          </p:cNvSpPr>
          <p:nvPr>
            <p:ph type="body" idx="1"/>
          </p:nvPr>
        </p:nvSpPr>
        <p:spPr/>
        <p:txBody>
          <a:bodyPr/>
          <a:lstStyle/>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FAKT</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 </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Im ÖPNV und SPNV lebt heute die Kleinstaaterei in vielfach wie in einem Flickenteppich mit über 60 Verkehrsverbünden und Zweckverbänden und über hunderten Organisationen weiter.</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 </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Eine Vielzahl von Tarifen, ein Kraken artiger Bürokratiewucher. Organisationen und Stellenzuwachs, nicht nur z.B. zur Bildung von Übergangstarifen, Berechnung von kooperationsbedingten Mindererlösen, Durchtarifierung – und Harmonisierungsverlusten als auch Kosten der Finanzierung einer eigen ständigen Verbundgesellschaft und Kosten der Finanzierung Kooperationsbedingter Investitionen, lassen die Kleinstaaterei des Mittelalters mit ihren notwendigen Umrechnungsproblemen und Zeitumstellungen jedoch vielfach eher als Petitesse erscheinen.</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 </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Wir müssen den ÖPNV – und damit auch seine Organisations- und Verwaltungsstruktur grundlegend von innen erneuern: Ein Verkehrsverbund auf Landesebene reicht im ersten Schritt um alle Netzstrukturen (z.B. auch Straßen, usw.) und operativen Aufgaben der Verkehrspolitik innerhalb eines Landes zu bündeln und zu erledigen.</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 </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Es gilt die unumstößliche Feststellung: Um einen Umstieg vom PKW auf Öffentliche Verkehrsmittel zu erleichtern, sollte eher den Fahrgästen und nicht den staatlichen Planern das Angebot gefallen.</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e-DE" sz="1800" dirty="0">
                <a:effectLst/>
                <a:latin typeface="Aptos" panose="020B0004020202020204" pitchFamily="34" charset="0"/>
                <a:ea typeface="Aptos" panose="020B0004020202020204" pitchFamily="34" charset="0"/>
                <a:cs typeface="Times New Roman" panose="02020603050405020304" pitchFamily="18" charset="0"/>
              </a:rPr>
              <a:t> </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Kopfzeilenplatzhalter 3">
            <a:extLst>
              <a:ext uri="{FF2B5EF4-FFF2-40B4-BE49-F238E27FC236}">
                <a16:creationId xmlns:a16="http://schemas.microsoft.com/office/drawing/2014/main" id="{BB8B0A69-8534-0A79-44F9-74D724EF1514}"/>
              </a:ext>
            </a:extLst>
          </p:cNvPr>
          <p:cNvSpPr>
            <a:spLocks noGrp="1"/>
          </p:cNvSpPr>
          <p:nvPr>
            <p:ph type="hdr" sz="quarter"/>
          </p:nvPr>
        </p:nvSpPr>
        <p:spPr/>
        <p:txBody>
          <a:bodyPr/>
          <a:lstStyle/>
          <a:p>
            <a:r>
              <a:rPr lang="de-CH"/>
              <a:t>Prof. Dr. Rüdiger Sterzenbach </a:t>
            </a:r>
          </a:p>
        </p:txBody>
      </p:sp>
      <p:sp>
        <p:nvSpPr>
          <p:cNvPr id="5" name="Foliennummernplatzhalter 4">
            <a:extLst>
              <a:ext uri="{FF2B5EF4-FFF2-40B4-BE49-F238E27FC236}">
                <a16:creationId xmlns:a16="http://schemas.microsoft.com/office/drawing/2014/main" id="{4A9B6F74-AC35-D672-9E54-E037C6A30841}"/>
              </a:ext>
            </a:extLst>
          </p:cNvPr>
          <p:cNvSpPr>
            <a:spLocks noGrp="1"/>
          </p:cNvSpPr>
          <p:nvPr>
            <p:ph type="sldNum" sz="quarter" idx="5"/>
          </p:nvPr>
        </p:nvSpPr>
        <p:spPr/>
        <p:txBody>
          <a:bodyPr/>
          <a:lstStyle/>
          <a:p>
            <a:fld id="{4BCD91BF-B932-405C-A0A8-3AD83A840143}" type="slidenum">
              <a:rPr lang="de-CH" smtClean="0"/>
              <a:t>39</a:t>
            </a:fld>
            <a:endParaRPr lang="de-CH"/>
          </a:p>
        </p:txBody>
      </p:sp>
    </p:spTree>
    <p:extLst>
      <p:ext uri="{BB962C8B-B14F-4D97-AF65-F5344CB8AC3E}">
        <p14:creationId xmlns:p14="http://schemas.microsoft.com/office/powerpoint/2010/main" val="21249032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76D520-C818-D875-7AA0-1EBAEBFE94CA}"/>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AEDD7F0-08E4-BBDB-8202-4A7DC1F8834F}"/>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9E31A0EB-7926-8780-9A96-3A83304B4AA4}"/>
              </a:ext>
            </a:extLst>
          </p:cNvPr>
          <p:cNvSpPr>
            <a:spLocks noGrp="1"/>
          </p:cNvSpPr>
          <p:nvPr>
            <p:ph type="body" idx="1"/>
          </p:nvPr>
        </p:nvSpPr>
        <p:spPr/>
        <p:txBody>
          <a:bodyPr/>
          <a:lstStyle/>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FAKT</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 </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Im ÖPNV und SPNV lebt heute die Kleinstaaterei in vielfach wie in einem Flickenteppich mit über 60 Verkehrsverbünden und Zweckverbänden und über hunderten Organisationen weiter.</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 </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Eine Vielzahl von Tarifen, ein Kraken artiger Bürokratiewucher. Organisationen und Stellenzuwachs, nicht nur z.B. zur Bildung von Übergangstarifen, Berechnung von kooperationsbedingten Mindererlösen, Durchtarifierung – und Harmonisierungsverlusten als auch Kosten der Finanzierung einer eigen ständigen Verbundgesellschaft und Kosten der Finanzierung Kooperationsbedingter Investitionen, lassen die Kleinstaaterei des Mittelalters mit ihren notwendigen Umrechnungsproblemen und Zeitumstellungen jedoch vielfach eher als Petitesse erscheinen.</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 </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Wir müssen den ÖPNV – und damit auch seine Organisations- und Verwaltungsstruktur grundlegend von innen erneuern: Ein Verkehrsverbund auf Landesebene reicht im ersten Schritt um alle Netzstrukturen (z.B. auch Straßen, usw.) und operativen Aufgaben der Verkehrspolitik innerhalb eines Landes zu bündeln und zu erledigen.</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 </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Es gilt die unumstößliche Feststellung: Um einen Umstieg vom PKW auf Öffentliche Verkehrsmittel zu erleichtern, sollte eher den Fahrgästen und nicht den staatlichen Planern das Angebot gefallen.</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e-DE" sz="1800" dirty="0">
                <a:effectLst/>
                <a:latin typeface="Aptos" panose="020B0004020202020204" pitchFamily="34" charset="0"/>
                <a:ea typeface="Aptos" panose="020B0004020202020204" pitchFamily="34" charset="0"/>
                <a:cs typeface="Times New Roman" panose="02020603050405020304" pitchFamily="18" charset="0"/>
              </a:rPr>
              <a:t> </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Kopfzeilenplatzhalter 3">
            <a:extLst>
              <a:ext uri="{FF2B5EF4-FFF2-40B4-BE49-F238E27FC236}">
                <a16:creationId xmlns:a16="http://schemas.microsoft.com/office/drawing/2014/main" id="{4D8351F5-00B7-3A27-F37D-23B268C1C013}"/>
              </a:ext>
            </a:extLst>
          </p:cNvPr>
          <p:cNvSpPr>
            <a:spLocks noGrp="1"/>
          </p:cNvSpPr>
          <p:nvPr>
            <p:ph type="hdr" sz="quarter"/>
          </p:nvPr>
        </p:nvSpPr>
        <p:spPr/>
        <p:txBody>
          <a:bodyPr/>
          <a:lstStyle/>
          <a:p>
            <a:r>
              <a:rPr lang="de-CH"/>
              <a:t>Prof. Dr. Rüdiger Sterzenbach </a:t>
            </a:r>
          </a:p>
        </p:txBody>
      </p:sp>
      <p:sp>
        <p:nvSpPr>
          <p:cNvPr id="5" name="Foliennummernplatzhalter 4">
            <a:extLst>
              <a:ext uri="{FF2B5EF4-FFF2-40B4-BE49-F238E27FC236}">
                <a16:creationId xmlns:a16="http://schemas.microsoft.com/office/drawing/2014/main" id="{4997748D-AB54-5013-873A-1A981CB658F6}"/>
              </a:ext>
            </a:extLst>
          </p:cNvPr>
          <p:cNvSpPr>
            <a:spLocks noGrp="1"/>
          </p:cNvSpPr>
          <p:nvPr>
            <p:ph type="sldNum" sz="quarter" idx="5"/>
          </p:nvPr>
        </p:nvSpPr>
        <p:spPr/>
        <p:txBody>
          <a:bodyPr/>
          <a:lstStyle/>
          <a:p>
            <a:fld id="{4BCD91BF-B932-405C-A0A8-3AD83A840143}" type="slidenum">
              <a:rPr lang="de-CH" smtClean="0"/>
              <a:t>40</a:t>
            </a:fld>
            <a:endParaRPr lang="de-CH"/>
          </a:p>
        </p:txBody>
      </p:sp>
    </p:spTree>
    <p:extLst>
      <p:ext uri="{BB962C8B-B14F-4D97-AF65-F5344CB8AC3E}">
        <p14:creationId xmlns:p14="http://schemas.microsoft.com/office/powerpoint/2010/main" val="10831403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7C4CBE-1472-548D-BE62-54C21FA051B9}"/>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051376CE-B7C3-03AF-623F-E1BDC883AA38}"/>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8C98D88F-8391-BACA-1470-2E4461DE3B96}"/>
              </a:ext>
            </a:extLst>
          </p:cNvPr>
          <p:cNvSpPr>
            <a:spLocks noGrp="1"/>
          </p:cNvSpPr>
          <p:nvPr>
            <p:ph type="body" idx="1"/>
          </p:nvPr>
        </p:nvSpPr>
        <p:spPr/>
        <p:txBody>
          <a:bodyPr/>
          <a:lstStyle/>
          <a:p>
            <a:pPr>
              <a:lnSpc>
                <a:spcPct val="107000"/>
              </a:lnSpc>
              <a:spcAft>
                <a:spcPts val="800"/>
              </a:spcAft>
              <a:buNone/>
            </a:pPr>
            <a:r>
              <a:rPr lang="de-DE" sz="1800" b="1" dirty="0">
                <a:effectLst/>
                <a:latin typeface="Aptos" panose="020B0004020202020204" pitchFamily="34" charset="0"/>
                <a:ea typeface="Aptos" panose="020B0004020202020204" pitchFamily="34" charset="0"/>
                <a:cs typeface="Times New Roman" panose="02020603050405020304" pitchFamily="18" charset="0"/>
              </a:rPr>
              <a:t>VEB - die Wiedergeburt des Volkseigenen Betriebes</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 </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Nach Aussagen der beteiligten Politiker bringen von ihnen durchgeführte Kommunalisierungen im Öffentlichen Nahverkehr den Fahrgästen Vorteile.</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 </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Eine dargestellte positive Entwicklung ist bei näherer Betrachtung tatsächlich jedoch in der Regel nicht der von den Politikern so gepriesenen Kommunalisierung geschuldet. Das Konstrukt „eigener Verkehrsbetrieb" wurde u.a. insbesondere gewählt, um bei der nunmehrigen Zuführung öffentlicher Mittel die Rechtsmöglichkeit zu nutzen, einem ansonsten bei Zuführung Öffentlicher Mittel vorgeschriebenen Wettbewerb, um das beste Angebot schlichtweg zu umgehen.</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 </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e-DE" sz="1800" dirty="0">
                <a:effectLst/>
                <a:latin typeface="Aptos" panose="020B0004020202020204" pitchFamily="34" charset="0"/>
                <a:ea typeface="Aptos" panose="020B0004020202020204" pitchFamily="34" charset="0"/>
                <a:cs typeface="Times New Roman" panose="02020603050405020304" pitchFamily="18" charset="0"/>
              </a:rPr>
              <a:t>Es ist zu belegen, dass die Kommunalisierung im Vergleich zu einer gebotenen wettbewerblichen Vergabe der Leistungen eher zu einer Verschwendung von öffentlichen Mitteln führt. Von Mitteln, die für eine größere Angebotserweiterung und bessere Angebotsgestaltung dringend benötigt werden, soll der gewünschten Mobilitätswende auch im Handeln und nicht nur im Reden stärker Rechnung getragen werden.</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endParaRPr lang="de-CH" dirty="0"/>
          </a:p>
        </p:txBody>
      </p:sp>
      <p:sp>
        <p:nvSpPr>
          <p:cNvPr id="4" name="Kopfzeilenplatzhalter 3">
            <a:extLst>
              <a:ext uri="{FF2B5EF4-FFF2-40B4-BE49-F238E27FC236}">
                <a16:creationId xmlns:a16="http://schemas.microsoft.com/office/drawing/2014/main" id="{69D12C3F-9D55-DB2D-1E4E-E48E83C439C1}"/>
              </a:ext>
            </a:extLst>
          </p:cNvPr>
          <p:cNvSpPr>
            <a:spLocks noGrp="1"/>
          </p:cNvSpPr>
          <p:nvPr>
            <p:ph type="hdr" sz="quarter"/>
          </p:nvPr>
        </p:nvSpPr>
        <p:spPr/>
        <p:txBody>
          <a:bodyPr/>
          <a:lstStyle/>
          <a:p>
            <a:r>
              <a:rPr lang="de-CH"/>
              <a:t>Prof. Dr. Rüdiger Sterzenbach </a:t>
            </a:r>
          </a:p>
        </p:txBody>
      </p:sp>
      <p:sp>
        <p:nvSpPr>
          <p:cNvPr id="5" name="Foliennummernplatzhalter 4">
            <a:extLst>
              <a:ext uri="{FF2B5EF4-FFF2-40B4-BE49-F238E27FC236}">
                <a16:creationId xmlns:a16="http://schemas.microsoft.com/office/drawing/2014/main" id="{7ECF150C-D98B-FF56-88F6-26B8A347AC85}"/>
              </a:ext>
            </a:extLst>
          </p:cNvPr>
          <p:cNvSpPr>
            <a:spLocks noGrp="1"/>
          </p:cNvSpPr>
          <p:nvPr>
            <p:ph type="sldNum" sz="quarter" idx="5"/>
          </p:nvPr>
        </p:nvSpPr>
        <p:spPr/>
        <p:txBody>
          <a:bodyPr/>
          <a:lstStyle/>
          <a:p>
            <a:fld id="{4BCD91BF-B932-405C-A0A8-3AD83A840143}" type="slidenum">
              <a:rPr lang="de-CH" smtClean="0"/>
              <a:t>41</a:t>
            </a:fld>
            <a:endParaRPr lang="de-CH"/>
          </a:p>
        </p:txBody>
      </p:sp>
    </p:spTree>
    <p:extLst>
      <p:ext uri="{BB962C8B-B14F-4D97-AF65-F5344CB8AC3E}">
        <p14:creationId xmlns:p14="http://schemas.microsoft.com/office/powerpoint/2010/main" val="21417550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108CF5-E8C8-4D8D-FC0D-8E4A5968E91A}"/>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E267AB5E-B04B-6E15-EBEF-5370B344B6F0}"/>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93AAFFE9-148D-5E1F-BC02-7AD2A2548BFB}"/>
              </a:ext>
            </a:extLst>
          </p:cNvPr>
          <p:cNvSpPr>
            <a:spLocks noGrp="1"/>
          </p:cNvSpPr>
          <p:nvPr>
            <p:ph type="body" idx="1"/>
          </p:nvPr>
        </p:nvSpPr>
        <p:spPr/>
        <p:txBody>
          <a:bodyPr/>
          <a:lstStyle/>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NEUAUSRICHTUNG DER VEHRSPOLITIK</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 </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WEG VOM VERSAGEN DER VERGANGENHEIT - HIN ZUR VERKEHRSWENDE MIT MEHR ÖKOLOGIE UND ÖKONOMIE -</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 </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e-DE" sz="1800" dirty="0">
                <a:effectLst/>
                <a:latin typeface="Aptos" panose="020B0004020202020204" pitchFamily="34" charset="0"/>
                <a:ea typeface="Aptos" panose="020B0004020202020204" pitchFamily="34" charset="0"/>
                <a:cs typeface="Times New Roman" panose="02020603050405020304" pitchFamily="18" charset="0"/>
              </a:rPr>
              <a:t>Eine grundlegende Neuausrichtung der Verkehrspolitik ist dringend erforderlich. Statt auf symbolische Maßnahmen zu setzen, sollte zukünftig eine strategische Weitsicht den politischen Kurs bestimmen. Eine echte Mobilitätswende braucht mehr Wettbewerb, ein innovationsfreundliches Mindset sowie eine klare Kundenorientierung und weniger Bürokratie und Regulierungen. Die bisherigen Strukturen haben sich als ineffizient und innovationshemmend erwiesen. Mit einem fairen Wettbewerb und klaren ordnungspolitischen Regeln kann die Verkehrswende nicht nur sozial und ökologisch verträglich, sondern auch wirtschaftlich effizient gestaltet werden. Ein zukunftsfähiges Mobilitätssystem erfordert dabei entschlossenes Handeln und ein radikales Umdenken – jetzt ist die Zeit, die Weichen dafür zu stellen.</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endParaRPr lang="de-CH" dirty="0"/>
          </a:p>
        </p:txBody>
      </p:sp>
      <p:sp>
        <p:nvSpPr>
          <p:cNvPr id="4" name="Kopfzeilenplatzhalter 3">
            <a:extLst>
              <a:ext uri="{FF2B5EF4-FFF2-40B4-BE49-F238E27FC236}">
                <a16:creationId xmlns:a16="http://schemas.microsoft.com/office/drawing/2014/main" id="{9FCBCC17-AF4E-53E9-1E26-3F9DF064C9D3}"/>
              </a:ext>
            </a:extLst>
          </p:cNvPr>
          <p:cNvSpPr>
            <a:spLocks noGrp="1"/>
          </p:cNvSpPr>
          <p:nvPr>
            <p:ph type="hdr" sz="quarter"/>
          </p:nvPr>
        </p:nvSpPr>
        <p:spPr/>
        <p:txBody>
          <a:bodyPr/>
          <a:lstStyle/>
          <a:p>
            <a:r>
              <a:rPr lang="de-CH"/>
              <a:t>Prof. Dr. Rüdiger Sterzenbach </a:t>
            </a:r>
          </a:p>
        </p:txBody>
      </p:sp>
      <p:sp>
        <p:nvSpPr>
          <p:cNvPr id="5" name="Foliennummernplatzhalter 4">
            <a:extLst>
              <a:ext uri="{FF2B5EF4-FFF2-40B4-BE49-F238E27FC236}">
                <a16:creationId xmlns:a16="http://schemas.microsoft.com/office/drawing/2014/main" id="{7AECED3C-FF29-95CF-90EF-608A91ADD1E5}"/>
              </a:ext>
            </a:extLst>
          </p:cNvPr>
          <p:cNvSpPr>
            <a:spLocks noGrp="1"/>
          </p:cNvSpPr>
          <p:nvPr>
            <p:ph type="sldNum" sz="quarter" idx="5"/>
          </p:nvPr>
        </p:nvSpPr>
        <p:spPr/>
        <p:txBody>
          <a:bodyPr/>
          <a:lstStyle/>
          <a:p>
            <a:fld id="{4BCD91BF-B932-405C-A0A8-3AD83A840143}" type="slidenum">
              <a:rPr lang="de-CH" smtClean="0"/>
              <a:t>42</a:t>
            </a:fld>
            <a:endParaRPr lang="de-CH"/>
          </a:p>
        </p:txBody>
      </p:sp>
    </p:spTree>
    <p:extLst>
      <p:ext uri="{BB962C8B-B14F-4D97-AF65-F5344CB8AC3E}">
        <p14:creationId xmlns:p14="http://schemas.microsoft.com/office/powerpoint/2010/main" val="2690770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5DC365-F521-E400-7C5A-3BBCB8DFE6FE}"/>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A0B33E1-10A2-ECC8-9D43-340049392F69}"/>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BFE0D1B5-D7ED-FCAB-5B63-67E296B2F2F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effectLst/>
                <a:latin typeface="Aptos" panose="020B0004020202020204" pitchFamily="34" charset="0"/>
                <a:ea typeface="Aptos" panose="020B0004020202020204" pitchFamily="34" charset="0"/>
                <a:cs typeface="Times New Roman" panose="02020603050405020304" pitchFamily="18" charset="0"/>
              </a:rPr>
              <a:t>Die externen Umweltkosten des Verkehrs dürfen nicht länger der Allgemeinheit aufgebürdet werden. Eine echte Verkehrswende erfordert, dass diese Kosten den jeweiligen Verursachern zugeordnet werden. Die Rolle der Politik sollte sich darauf beschränken, faire Wettbewerbsbedingungen zu schaffen und bestehende Wettbewerbshemmnisse systematisch abzubauen. Die derzeitige Praxis, in der politische Akteure unmittelbar in kommunale ÖPNV-Betriebe oder die Deutsche Bahn AG eingreifen, behindert jedoch oft die Zielerreichung und hemmt innovative Ansätze.</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endParaRPr lang="de-CH" dirty="0"/>
          </a:p>
        </p:txBody>
      </p:sp>
      <p:sp>
        <p:nvSpPr>
          <p:cNvPr id="4" name="Kopfzeilenplatzhalter 3">
            <a:extLst>
              <a:ext uri="{FF2B5EF4-FFF2-40B4-BE49-F238E27FC236}">
                <a16:creationId xmlns:a16="http://schemas.microsoft.com/office/drawing/2014/main" id="{A0647151-BB0A-CB73-9108-9955E0FB9CB9}"/>
              </a:ext>
            </a:extLst>
          </p:cNvPr>
          <p:cNvSpPr>
            <a:spLocks noGrp="1"/>
          </p:cNvSpPr>
          <p:nvPr>
            <p:ph type="hdr" sz="quarter"/>
          </p:nvPr>
        </p:nvSpPr>
        <p:spPr/>
        <p:txBody>
          <a:bodyPr/>
          <a:lstStyle/>
          <a:p>
            <a:r>
              <a:rPr lang="de-CH"/>
              <a:t>Prof. Dr. Rüdiger Sterzenbach </a:t>
            </a:r>
          </a:p>
        </p:txBody>
      </p:sp>
      <p:sp>
        <p:nvSpPr>
          <p:cNvPr id="5" name="Foliennummernplatzhalter 4">
            <a:extLst>
              <a:ext uri="{FF2B5EF4-FFF2-40B4-BE49-F238E27FC236}">
                <a16:creationId xmlns:a16="http://schemas.microsoft.com/office/drawing/2014/main" id="{E5EA2A83-2757-6698-E59A-051DEFF88C31}"/>
              </a:ext>
            </a:extLst>
          </p:cNvPr>
          <p:cNvSpPr>
            <a:spLocks noGrp="1"/>
          </p:cNvSpPr>
          <p:nvPr>
            <p:ph type="sldNum" sz="quarter" idx="5"/>
          </p:nvPr>
        </p:nvSpPr>
        <p:spPr/>
        <p:txBody>
          <a:bodyPr/>
          <a:lstStyle/>
          <a:p>
            <a:fld id="{4BCD91BF-B932-405C-A0A8-3AD83A840143}" type="slidenum">
              <a:rPr lang="de-CH" smtClean="0"/>
              <a:t>43</a:t>
            </a:fld>
            <a:endParaRPr lang="de-CH"/>
          </a:p>
        </p:txBody>
      </p:sp>
    </p:spTree>
    <p:extLst>
      <p:ext uri="{BB962C8B-B14F-4D97-AF65-F5344CB8AC3E}">
        <p14:creationId xmlns:p14="http://schemas.microsoft.com/office/powerpoint/2010/main" val="35153886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226D0D-6B12-9074-29F8-4F34EA68D68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8B30B76-F15B-93D0-3493-7A3CD86FBC50}"/>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FEA27560-18DE-4B4A-072A-4E41F786372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effectLst/>
                <a:latin typeface="Aptos" panose="020B0004020202020204" pitchFamily="34" charset="0"/>
                <a:ea typeface="Aptos" panose="020B0004020202020204" pitchFamily="34" charset="0"/>
                <a:cs typeface="Times New Roman" panose="02020603050405020304" pitchFamily="18" charset="0"/>
              </a:rPr>
              <a:t>Die Mobilitätswende kann nur gelingen, wenn das festgefahrene „öffentliche Kartell" durchbrochen wird, das häufig als Innovationsbremse fungiert. Wettbewerb zwischen Unternehmen senkt Kosten, schafft Spielraum für günstigere Preise und steigert die Effizienz. Es gibt keinen sachlichen Grund, weshalb öffentliche Verkehrsbetriebe oder die Deutsche Bahn AG anders behandelt werden sollten als private Anbieter. Eine bloße Modernisierung bestehender Strukturen reicht nicht aus – es bedarf eines klaren Abbaus überholter Hierarchien und ineffizienter Bürokratien. Weniger staatliche Regulierung und mehr unternehmerische Freiheit sind dringend erforderlich. Die Besetzung von Führungspositionen sollte ausschließlich anhand von Leistung, Eignung und Qualifikation erfolgen.</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endParaRPr lang="de-CH" dirty="0"/>
          </a:p>
        </p:txBody>
      </p:sp>
      <p:sp>
        <p:nvSpPr>
          <p:cNvPr id="4" name="Kopfzeilenplatzhalter 3">
            <a:extLst>
              <a:ext uri="{FF2B5EF4-FFF2-40B4-BE49-F238E27FC236}">
                <a16:creationId xmlns:a16="http://schemas.microsoft.com/office/drawing/2014/main" id="{5E9EA2CC-CBF2-9C62-CD2C-53DA227D8BA8}"/>
              </a:ext>
            </a:extLst>
          </p:cNvPr>
          <p:cNvSpPr>
            <a:spLocks noGrp="1"/>
          </p:cNvSpPr>
          <p:nvPr>
            <p:ph type="hdr" sz="quarter"/>
          </p:nvPr>
        </p:nvSpPr>
        <p:spPr/>
        <p:txBody>
          <a:bodyPr/>
          <a:lstStyle/>
          <a:p>
            <a:r>
              <a:rPr lang="de-CH"/>
              <a:t>Prof. Dr. Rüdiger Sterzenbach </a:t>
            </a:r>
          </a:p>
        </p:txBody>
      </p:sp>
      <p:sp>
        <p:nvSpPr>
          <p:cNvPr id="5" name="Foliennummernplatzhalter 4">
            <a:extLst>
              <a:ext uri="{FF2B5EF4-FFF2-40B4-BE49-F238E27FC236}">
                <a16:creationId xmlns:a16="http://schemas.microsoft.com/office/drawing/2014/main" id="{88BE6CAE-538D-7A03-3CE0-535983E35190}"/>
              </a:ext>
            </a:extLst>
          </p:cNvPr>
          <p:cNvSpPr>
            <a:spLocks noGrp="1"/>
          </p:cNvSpPr>
          <p:nvPr>
            <p:ph type="sldNum" sz="quarter" idx="5"/>
          </p:nvPr>
        </p:nvSpPr>
        <p:spPr/>
        <p:txBody>
          <a:bodyPr/>
          <a:lstStyle/>
          <a:p>
            <a:fld id="{4BCD91BF-B932-405C-A0A8-3AD83A840143}" type="slidenum">
              <a:rPr lang="de-CH" smtClean="0"/>
              <a:t>44</a:t>
            </a:fld>
            <a:endParaRPr lang="de-CH"/>
          </a:p>
        </p:txBody>
      </p:sp>
    </p:spTree>
    <p:extLst>
      <p:ext uri="{BB962C8B-B14F-4D97-AF65-F5344CB8AC3E}">
        <p14:creationId xmlns:p14="http://schemas.microsoft.com/office/powerpoint/2010/main" val="4044671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108D90-830A-2FF8-63F3-CA4B3DE3721A}"/>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9F5A3B7-D03E-79F7-911F-87361A2A6E05}"/>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AC7D757C-A617-28DA-AFA0-225A61BBE467}"/>
              </a:ext>
            </a:extLst>
          </p:cNvPr>
          <p:cNvSpPr>
            <a:spLocks noGrp="1"/>
          </p:cNvSpPr>
          <p:nvPr>
            <p:ph type="body" idx="1"/>
          </p:nvPr>
        </p:nvSpPr>
        <p:spPr/>
        <p:txBody>
          <a:bodyPr/>
          <a:lstStyle/>
          <a:p>
            <a:pPr>
              <a:lnSpc>
                <a:spcPct val="107000"/>
              </a:lnSpc>
              <a:spcAft>
                <a:spcPts val="800"/>
              </a:spcAft>
              <a:buNone/>
            </a:pPr>
            <a:r>
              <a:rPr lang="de-DE" sz="1800" b="1" dirty="0">
                <a:effectLst/>
                <a:latin typeface="Aptos" panose="020B0004020202020204" pitchFamily="34" charset="0"/>
                <a:ea typeface="Aptos" panose="020B0004020202020204" pitchFamily="34" charset="0"/>
                <a:cs typeface="Times New Roman" panose="02020603050405020304" pitchFamily="18" charset="0"/>
              </a:rPr>
              <a:t>Kundenorientierung statt Subventionsdschungel</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e-DE" sz="1800" dirty="0">
                <a:effectLst/>
                <a:latin typeface="Aptos" panose="020B0004020202020204" pitchFamily="34" charset="0"/>
                <a:ea typeface="Aptos" panose="020B0004020202020204" pitchFamily="34" charset="0"/>
                <a:cs typeface="Times New Roman" panose="02020603050405020304" pitchFamily="18" charset="0"/>
              </a:rPr>
              <a:t>Subventionen sollten nicht länger an Verkehrsunternehmen wie z.B. kommunale Betriebe oder die Deutsche Bahn AG fließen, sondern direkt an die Endverbraucher – beispielsweise in Form einkommensabhängiger Mobilitätsbudgets für die Haushalte. Dies würde Unternehmen dazu motivieren, ihre Angebote stärker an den Bedürfnissen der Kunden auszurichten. Gleichzeitig würde die Finanzierung des Verkehrssektors deutlich transparenter, da ein intransparenter Förderdschungel durch einen klaren und nachvollziehbaren Geldfluss ersetzt würde.</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endParaRPr lang="de-CH" dirty="0"/>
          </a:p>
        </p:txBody>
      </p:sp>
      <p:sp>
        <p:nvSpPr>
          <p:cNvPr id="4" name="Kopfzeilenplatzhalter 3">
            <a:extLst>
              <a:ext uri="{FF2B5EF4-FFF2-40B4-BE49-F238E27FC236}">
                <a16:creationId xmlns:a16="http://schemas.microsoft.com/office/drawing/2014/main" id="{9AB6FEC4-64EC-E2AC-6546-761E0E887424}"/>
              </a:ext>
            </a:extLst>
          </p:cNvPr>
          <p:cNvSpPr>
            <a:spLocks noGrp="1"/>
          </p:cNvSpPr>
          <p:nvPr>
            <p:ph type="hdr" sz="quarter"/>
          </p:nvPr>
        </p:nvSpPr>
        <p:spPr/>
        <p:txBody>
          <a:bodyPr/>
          <a:lstStyle/>
          <a:p>
            <a:r>
              <a:rPr lang="de-CH"/>
              <a:t>Prof. Dr. Rüdiger Sterzenbach </a:t>
            </a:r>
          </a:p>
        </p:txBody>
      </p:sp>
      <p:sp>
        <p:nvSpPr>
          <p:cNvPr id="5" name="Foliennummernplatzhalter 4">
            <a:extLst>
              <a:ext uri="{FF2B5EF4-FFF2-40B4-BE49-F238E27FC236}">
                <a16:creationId xmlns:a16="http://schemas.microsoft.com/office/drawing/2014/main" id="{5E7C2420-760C-49BD-5CF4-715DE202F9C9}"/>
              </a:ext>
            </a:extLst>
          </p:cNvPr>
          <p:cNvSpPr>
            <a:spLocks noGrp="1"/>
          </p:cNvSpPr>
          <p:nvPr>
            <p:ph type="sldNum" sz="quarter" idx="5"/>
          </p:nvPr>
        </p:nvSpPr>
        <p:spPr/>
        <p:txBody>
          <a:bodyPr/>
          <a:lstStyle/>
          <a:p>
            <a:fld id="{4BCD91BF-B932-405C-A0A8-3AD83A840143}" type="slidenum">
              <a:rPr lang="de-CH" smtClean="0"/>
              <a:t>45</a:t>
            </a:fld>
            <a:endParaRPr lang="de-CH"/>
          </a:p>
        </p:txBody>
      </p:sp>
    </p:spTree>
    <p:extLst>
      <p:ext uri="{BB962C8B-B14F-4D97-AF65-F5344CB8AC3E}">
        <p14:creationId xmlns:p14="http://schemas.microsoft.com/office/powerpoint/2010/main" val="1375890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909045-E0CC-1BBB-FFFB-EB610102DCE8}"/>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9BB0A570-0CB8-4AD3-E00F-49E85F800F0C}"/>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64803A63-D6B8-1285-1EFF-E33CD50C1CB1}"/>
              </a:ext>
            </a:extLst>
          </p:cNvPr>
          <p:cNvSpPr>
            <a:spLocks noGrp="1"/>
          </p:cNvSpPr>
          <p:nvPr>
            <p:ph type="body" idx="1"/>
          </p:nvPr>
        </p:nvSpPr>
        <p:spPr/>
        <p:txBody>
          <a:bodyPr/>
          <a:lstStyle/>
          <a:p>
            <a:pPr>
              <a:lnSpc>
                <a:spcPct val="107000"/>
              </a:lnSpc>
              <a:spcAft>
                <a:spcPts val="800"/>
              </a:spcAft>
              <a:buNone/>
            </a:pPr>
            <a:r>
              <a:rPr lang="de-DE" sz="1800" b="1" dirty="0">
                <a:effectLst/>
                <a:latin typeface="Aptos" panose="020B0004020202020204" pitchFamily="34" charset="0"/>
                <a:ea typeface="Aptos" panose="020B0004020202020204" pitchFamily="34" charset="0"/>
                <a:cs typeface="Times New Roman" panose="02020603050405020304" pitchFamily="18" charset="0"/>
              </a:rPr>
              <a:t>Keine ineffizienten Flatrates ohne Nutzen</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e-DE" sz="1800" dirty="0">
                <a:effectLst/>
                <a:latin typeface="Aptos" panose="020B0004020202020204" pitchFamily="34" charset="0"/>
                <a:ea typeface="Aptos" panose="020B0004020202020204" pitchFamily="34" charset="0"/>
                <a:cs typeface="Times New Roman" panose="02020603050405020304" pitchFamily="18" charset="0"/>
              </a:rPr>
              <a:t>Die aktuellen Zahlen zum Deutschlandticket zeigen erhebliche Fehlentwicklungen: Mit monatlich </a:t>
            </a:r>
            <a:r>
              <a:rPr lang="de-DE" sz="1800" dirty="0" err="1">
                <a:effectLst/>
                <a:latin typeface="Aptos" panose="020B0004020202020204" pitchFamily="34" charset="0"/>
                <a:ea typeface="Aptos" panose="020B0004020202020204" pitchFamily="34" charset="0"/>
                <a:cs typeface="Times New Roman" panose="02020603050405020304" pitchFamily="18" charset="0"/>
              </a:rPr>
              <a:t>ca</a:t>
            </a:r>
            <a:r>
              <a:rPr lang="de-DE" sz="1800" dirty="0">
                <a:effectLst/>
                <a:latin typeface="Aptos" panose="020B0004020202020204" pitchFamily="34" charset="0"/>
                <a:ea typeface="Aptos" panose="020B0004020202020204" pitchFamily="34" charset="0"/>
                <a:cs typeface="Times New Roman" panose="02020603050405020304" pitchFamily="18" charset="0"/>
              </a:rPr>
              <a:t> 13,5 Millionen Nutzern, darunter ein größerer Anteil aus einkommensstarken Haushalten, und lediglich vier bis acht Prozent Neukunden aus dem Individualverkehr, steht das Konzept für eine ineffiziente Einkommensverteilung und Verschwendung öffentlicher Mittel. Statt teurer Pauschalangebote sollten heute schon vorhandene moderne Technologien wie z.B. Smartphone-Apps mit Best-Price-Funktionen und insbesondere auch die Künstliche Intelligenz genutzt werden. Diese gewährleisten nicht nur die günstigsten Preise für Nutzer, sondern lösen auch komplexe Fragen der Erlösverteilung effizient. Gleichzeitig könnten damit bereits jetzt die Aufgaben und Strukturen der Verkehrsverbünde drastisch reduziert werden, auf ihre Kernfunktionen beschränkt und Bürokratien geschliffen werden.</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endParaRPr lang="de-CH" dirty="0"/>
          </a:p>
        </p:txBody>
      </p:sp>
      <p:sp>
        <p:nvSpPr>
          <p:cNvPr id="4" name="Kopfzeilenplatzhalter 3">
            <a:extLst>
              <a:ext uri="{FF2B5EF4-FFF2-40B4-BE49-F238E27FC236}">
                <a16:creationId xmlns:a16="http://schemas.microsoft.com/office/drawing/2014/main" id="{0E00A529-F3B9-C54D-6675-FB862DD221AF}"/>
              </a:ext>
            </a:extLst>
          </p:cNvPr>
          <p:cNvSpPr>
            <a:spLocks noGrp="1"/>
          </p:cNvSpPr>
          <p:nvPr>
            <p:ph type="hdr" sz="quarter"/>
          </p:nvPr>
        </p:nvSpPr>
        <p:spPr/>
        <p:txBody>
          <a:bodyPr/>
          <a:lstStyle/>
          <a:p>
            <a:r>
              <a:rPr lang="de-CH"/>
              <a:t>Prof. Dr. Rüdiger Sterzenbach </a:t>
            </a:r>
          </a:p>
        </p:txBody>
      </p:sp>
      <p:sp>
        <p:nvSpPr>
          <p:cNvPr id="5" name="Foliennummernplatzhalter 4">
            <a:extLst>
              <a:ext uri="{FF2B5EF4-FFF2-40B4-BE49-F238E27FC236}">
                <a16:creationId xmlns:a16="http://schemas.microsoft.com/office/drawing/2014/main" id="{96A8EDA7-46DB-669C-DB89-EE0012AFCBE9}"/>
              </a:ext>
            </a:extLst>
          </p:cNvPr>
          <p:cNvSpPr>
            <a:spLocks noGrp="1"/>
          </p:cNvSpPr>
          <p:nvPr>
            <p:ph type="sldNum" sz="quarter" idx="5"/>
          </p:nvPr>
        </p:nvSpPr>
        <p:spPr/>
        <p:txBody>
          <a:bodyPr/>
          <a:lstStyle/>
          <a:p>
            <a:fld id="{4BCD91BF-B932-405C-A0A8-3AD83A840143}" type="slidenum">
              <a:rPr lang="de-CH" smtClean="0"/>
              <a:t>46</a:t>
            </a:fld>
            <a:endParaRPr lang="de-CH"/>
          </a:p>
        </p:txBody>
      </p:sp>
    </p:spTree>
    <p:extLst>
      <p:ext uri="{BB962C8B-B14F-4D97-AF65-F5344CB8AC3E}">
        <p14:creationId xmlns:p14="http://schemas.microsoft.com/office/powerpoint/2010/main" val="37855167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15B866-A479-9D92-478F-CD6A4BE985C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8B8D123C-BBE0-CCF6-34F7-59D68A6B456D}"/>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0716F642-FE9A-68DD-7146-335B5A28E549}"/>
              </a:ext>
            </a:extLst>
          </p:cNvPr>
          <p:cNvSpPr>
            <a:spLocks noGrp="1"/>
          </p:cNvSpPr>
          <p:nvPr>
            <p:ph type="body" idx="1"/>
          </p:nvPr>
        </p:nvSpPr>
        <p:spPr/>
        <p:txBody>
          <a:bodyPr/>
          <a:lstStyle/>
          <a:p>
            <a:pPr>
              <a:lnSpc>
                <a:spcPct val="107000"/>
              </a:lnSpc>
              <a:spcAft>
                <a:spcPts val="800"/>
              </a:spcAft>
              <a:buNone/>
            </a:pPr>
            <a:r>
              <a:rPr lang="de-DE" sz="1800" b="1" dirty="0">
                <a:effectLst/>
                <a:latin typeface="Aptos" panose="020B0004020202020204" pitchFamily="34" charset="0"/>
                <a:ea typeface="Aptos" panose="020B0004020202020204" pitchFamily="34" charset="0"/>
                <a:cs typeface="Times New Roman" panose="02020603050405020304" pitchFamily="18" charset="0"/>
              </a:rPr>
              <a:t>Trennung von Netz und Betrieb</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e-DE" sz="1800" dirty="0">
                <a:effectLst/>
                <a:latin typeface="Aptos" panose="020B0004020202020204" pitchFamily="34" charset="0"/>
                <a:ea typeface="Aptos" panose="020B0004020202020204" pitchFamily="34" charset="0"/>
                <a:cs typeface="Times New Roman" panose="02020603050405020304" pitchFamily="18" charset="0"/>
              </a:rPr>
              <a:t>Ein grundlegender Umbau des Schienensystems ist unverzichtbar. Dabei muss das Schienennetz grundsätzlich gemeinwohlorientiert verwaltet werden und außerhalb des direkten Einflusses der Deutschen Bahn AG liegen. Die Trennung von Netz und Betrieb ist eine zentrale Maßnahme, die mittel- bis langfristig zu einer effizienteren und transparenteren Organisation des Schienenverkehrs beitragen kann.</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endParaRPr lang="de-CH" dirty="0"/>
          </a:p>
        </p:txBody>
      </p:sp>
      <p:sp>
        <p:nvSpPr>
          <p:cNvPr id="4" name="Kopfzeilenplatzhalter 3">
            <a:extLst>
              <a:ext uri="{FF2B5EF4-FFF2-40B4-BE49-F238E27FC236}">
                <a16:creationId xmlns:a16="http://schemas.microsoft.com/office/drawing/2014/main" id="{099B9A25-74FB-FB10-B740-917BA8FD776E}"/>
              </a:ext>
            </a:extLst>
          </p:cNvPr>
          <p:cNvSpPr>
            <a:spLocks noGrp="1"/>
          </p:cNvSpPr>
          <p:nvPr>
            <p:ph type="hdr" sz="quarter"/>
          </p:nvPr>
        </p:nvSpPr>
        <p:spPr/>
        <p:txBody>
          <a:bodyPr/>
          <a:lstStyle/>
          <a:p>
            <a:r>
              <a:rPr lang="de-CH"/>
              <a:t>Prof. Dr. Rüdiger Sterzenbach </a:t>
            </a:r>
          </a:p>
        </p:txBody>
      </p:sp>
      <p:sp>
        <p:nvSpPr>
          <p:cNvPr id="5" name="Foliennummernplatzhalter 4">
            <a:extLst>
              <a:ext uri="{FF2B5EF4-FFF2-40B4-BE49-F238E27FC236}">
                <a16:creationId xmlns:a16="http://schemas.microsoft.com/office/drawing/2014/main" id="{812797A4-735A-D999-2033-B392F5A983DB}"/>
              </a:ext>
            </a:extLst>
          </p:cNvPr>
          <p:cNvSpPr>
            <a:spLocks noGrp="1"/>
          </p:cNvSpPr>
          <p:nvPr>
            <p:ph type="sldNum" sz="quarter" idx="5"/>
          </p:nvPr>
        </p:nvSpPr>
        <p:spPr/>
        <p:txBody>
          <a:bodyPr/>
          <a:lstStyle/>
          <a:p>
            <a:fld id="{4BCD91BF-B932-405C-A0A8-3AD83A840143}" type="slidenum">
              <a:rPr lang="de-CH" smtClean="0"/>
              <a:t>47</a:t>
            </a:fld>
            <a:endParaRPr lang="de-CH"/>
          </a:p>
        </p:txBody>
      </p:sp>
    </p:spTree>
    <p:extLst>
      <p:ext uri="{BB962C8B-B14F-4D97-AF65-F5344CB8AC3E}">
        <p14:creationId xmlns:p14="http://schemas.microsoft.com/office/powerpoint/2010/main" val="30249531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AF9F8F-B666-68F1-37C5-801642429189}"/>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8AE059F6-0366-561D-4EE9-AC61BF6BE4C8}"/>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8609CC1E-8D50-5EFB-8FE9-6BBF517C06ED}"/>
              </a:ext>
            </a:extLst>
          </p:cNvPr>
          <p:cNvSpPr>
            <a:spLocks noGrp="1"/>
          </p:cNvSpPr>
          <p:nvPr>
            <p:ph type="body" idx="1"/>
          </p:nvPr>
        </p:nvSpPr>
        <p:spPr/>
        <p:txBody>
          <a:bodyPr/>
          <a:lstStyle/>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Insbesondere auch auf Wunsch meines langjährigen Freundes und Weggefährten Volker Sparmann (Vorstandsvorsitzender HOLM e.V., Mobilitätsbeauftragter Hessen), haben wir den Kongress „Megatrends im Verkehr" von der Festung in Koblenz zum HOLM in Frankfurt gelegt. Wir hoffen mit diesem Schritt die Grundlage für eine „Institution in die Zukunft sich wiederholender Kongressveranstaltungen" zu legen.</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 </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Unser heutiger Kongress hat bewusst den Titel Verkehrspolitik und Verkehrswende: Reformbedarf, Kontroversen und Handlungsempfehlungen </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 </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Wir wollen uns ausdrücklich nicht beweihräuchern, sondern bewusst auch kontrovers diskutieren und dabei gemeinsam nach Lösungen suchen.</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e-DE" sz="1800" dirty="0">
                <a:effectLst/>
                <a:latin typeface="Aptos" panose="020B0004020202020204" pitchFamily="34" charset="0"/>
                <a:ea typeface="Aptos" panose="020B0004020202020204" pitchFamily="34" charset="0"/>
                <a:cs typeface="Times New Roman" panose="02020603050405020304" pitchFamily="18" charset="0"/>
              </a:rPr>
              <a:t> </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endParaRPr lang="de-CH" dirty="0"/>
          </a:p>
        </p:txBody>
      </p:sp>
      <p:sp>
        <p:nvSpPr>
          <p:cNvPr id="4" name="Kopfzeilenplatzhalter 3">
            <a:extLst>
              <a:ext uri="{FF2B5EF4-FFF2-40B4-BE49-F238E27FC236}">
                <a16:creationId xmlns:a16="http://schemas.microsoft.com/office/drawing/2014/main" id="{0B97A43B-5140-33A0-7E1E-E3FD5B93D2CF}"/>
              </a:ext>
            </a:extLst>
          </p:cNvPr>
          <p:cNvSpPr>
            <a:spLocks noGrp="1"/>
          </p:cNvSpPr>
          <p:nvPr>
            <p:ph type="hdr" sz="quarter"/>
          </p:nvPr>
        </p:nvSpPr>
        <p:spPr/>
        <p:txBody>
          <a:bodyPr/>
          <a:lstStyle/>
          <a:p>
            <a:r>
              <a:rPr lang="de-CH"/>
              <a:t>Prof. Dr. Rüdiger Sterzenbach </a:t>
            </a:r>
          </a:p>
        </p:txBody>
      </p:sp>
      <p:sp>
        <p:nvSpPr>
          <p:cNvPr id="5" name="Foliennummernplatzhalter 4">
            <a:extLst>
              <a:ext uri="{FF2B5EF4-FFF2-40B4-BE49-F238E27FC236}">
                <a16:creationId xmlns:a16="http://schemas.microsoft.com/office/drawing/2014/main" id="{2A401D9C-9A86-48EB-33A5-26350320422E}"/>
              </a:ext>
            </a:extLst>
          </p:cNvPr>
          <p:cNvSpPr>
            <a:spLocks noGrp="1"/>
          </p:cNvSpPr>
          <p:nvPr>
            <p:ph type="sldNum" sz="quarter" idx="5"/>
          </p:nvPr>
        </p:nvSpPr>
        <p:spPr/>
        <p:txBody>
          <a:bodyPr/>
          <a:lstStyle/>
          <a:p>
            <a:fld id="{4BCD91BF-B932-405C-A0A8-3AD83A840143}" type="slidenum">
              <a:rPr lang="de-CH" smtClean="0"/>
              <a:t>9</a:t>
            </a:fld>
            <a:endParaRPr lang="de-CH"/>
          </a:p>
        </p:txBody>
      </p:sp>
    </p:spTree>
    <p:extLst>
      <p:ext uri="{BB962C8B-B14F-4D97-AF65-F5344CB8AC3E}">
        <p14:creationId xmlns:p14="http://schemas.microsoft.com/office/powerpoint/2010/main" val="20897807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013F4A-30BA-1292-8091-6246B493153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E62B18C4-304D-6CFD-71A9-FA2822A66581}"/>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2FD1903-E6B5-E9CB-A087-2B7CB22B05CB}"/>
              </a:ext>
            </a:extLst>
          </p:cNvPr>
          <p:cNvSpPr>
            <a:spLocks noGrp="1"/>
          </p:cNvSpPr>
          <p:nvPr>
            <p:ph type="body" idx="1"/>
          </p:nvPr>
        </p:nvSpPr>
        <p:spPr/>
        <p:txBody>
          <a:bodyPr/>
          <a:lstStyle/>
          <a:p>
            <a:pPr>
              <a:lnSpc>
                <a:spcPct val="107000"/>
              </a:lnSpc>
              <a:spcAft>
                <a:spcPts val="800"/>
              </a:spcAft>
              <a:buNone/>
            </a:pPr>
            <a:r>
              <a:rPr lang="de-DE" sz="1800" b="1" dirty="0">
                <a:effectLst/>
                <a:latin typeface="Aptos" panose="020B0004020202020204" pitchFamily="34" charset="0"/>
                <a:ea typeface="Aptos" panose="020B0004020202020204" pitchFamily="34" charset="0"/>
                <a:cs typeface="Times New Roman" panose="02020603050405020304" pitchFamily="18" charset="0"/>
              </a:rPr>
              <a:t>Wettbewerb als Erfolgsfaktor</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e-DE" sz="1800" dirty="0">
                <a:effectLst/>
                <a:latin typeface="Aptos" panose="020B0004020202020204" pitchFamily="34" charset="0"/>
                <a:ea typeface="Aptos" panose="020B0004020202020204" pitchFamily="34" charset="0"/>
                <a:cs typeface="Times New Roman" panose="02020603050405020304" pitchFamily="18" charset="0"/>
              </a:rPr>
              <a:t>Im Verkehrswesen kann Wettbewerb beweisen, dass staatliche Monopole für eine leistungsfähige Daseinsvorsorge nicht erforderlich sind, ja sogar eher nachteilig sind. Der Staat sollte sich darauf beschränken, die Rahmenbedingungen zu setzen, während die eigentlichen Leistungen von privaten Anbietern im Wettbewerb erbracht werden. Studien zeigen, dass Wettbewerb im ÖPNV-Einsparungen im zweistelligen Prozentbereich ermöglichen könnte, während gleichzeitig die Kundenorientierung und die Nachfrage gesteigert würden. Diese Effekte sind essenziell, um die Verkehrswende erfolgreich voranzutreiben. Finanzieller Mittel sind hinreichend im System vorhanden, Subventionen sind zu kürzen, der Steuerbürger ist zu entlasten.</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endParaRPr lang="de-CH" dirty="0"/>
          </a:p>
        </p:txBody>
      </p:sp>
      <p:sp>
        <p:nvSpPr>
          <p:cNvPr id="4" name="Kopfzeilenplatzhalter 3">
            <a:extLst>
              <a:ext uri="{FF2B5EF4-FFF2-40B4-BE49-F238E27FC236}">
                <a16:creationId xmlns:a16="http://schemas.microsoft.com/office/drawing/2014/main" id="{B1DCA42D-E011-16C1-7166-A4595EA8A8B3}"/>
              </a:ext>
            </a:extLst>
          </p:cNvPr>
          <p:cNvSpPr>
            <a:spLocks noGrp="1"/>
          </p:cNvSpPr>
          <p:nvPr>
            <p:ph type="hdr" sz="quarter"/>
          </p:nvPr>
        </p:nvSpPr>
        <p:spPr/>
        <p:txBody>
          <a:bodyPr/>
          <a:lstStyle/>
          <a:p>
            <a:r>
              <a:rPr lang="de-CH"/>
              <a:t>Prof. Dr. Rüdiger Sterzenbach </a:t>
            </a:r>
          </a:p>
        </p:txBody>
      </p:sp>
      <p:sp>
        <p:nvSpPr>
          <p:cNvPr id="5" name="Foliennummernplatzhalter 4">
            <a:extLst>
              <a:ext uri="{FF2B5EF4-FFF2-40B4-BE49-F238E27FC236}">
                <a16:creationId xmlns:a16="http://schemas.microsoft.com/office/drawing/2014/main" id="{4E1461AF-6D02-0AB1-74FE-C57EFE454292}"/>
              </a:ext>
            </a:extLst>
          </p:cNvPr>
          <p:cNvSpPr>
            <a:spLocks noGrp="1"/>
          </p:cNvSpPr>
          <p:nvPr>
            <p:ph type="sldNum" sz="quarter" idx="5"/>
          </p:nvPr>
        </p:nvSpPr>
        <p:spPr/>
        <p:txBody>
          <a:bodyPr/>
          <a:lstStyle/>
          <a:p>
            <a:fld id="{4BCD91BF-B932-405C-A0A8-3AD83A840143}" type="slidenum">
              <a:rPr lang="de-CH" smtClean="0"/>
              <a:t>48</a:t>
            </a:fld>
            <a:endParaRPr lang="de-CH"/>
          </a:p>
        </p:txBody>
      </p:sp>
    </p:spTree>
    <p:extLst>
      <p:ext uri="{BB962C8B-B14F-4D97-AF65-F5344CB8AC3E}">
        <p14:creationId xmlns:p14="http://schemas.microsoft.com/office/powerpoint/2010/main" val="27412989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AB0D6A-7184-DD87-C37E-736A66EAE6C1}"/>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F2D0FCA1-6F48-64F0-B6A4-2234BCC5154F}"/>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3BB728F2-DC21-5CB9-035C-406772361C70}"/>
              </a:ext>
            </a:extLst>
          </p:cNvPr>
          <p:cNvSpPr>
            <a:spLocks noGrp="1"/>
          </p:cNvSpPr>
          <p:nvPr>
            <p:ph type="body" idx="1"/>
          </p:nvPr>
        </p:nvSpPr>
        <p:spPr/>
        <p:txBody>
          <a:bodyPr/>
          <a:lstStyle/>
          <a:p>
            <a:pPr>
              <a:lnSpc>
                <a:spcPct val="107000"/>
              </a:lnSpc>
              <a:spcAft>
                <a:spcPts val="800"/>
              </a:spcAft>
              <a:buNone/>
            </a:pPr>
            <a:r>
              <a:rPr lang="de-DE" sz="1800" b="1" dirty="0">
                <a:effectLst/>
                <a:latin typeface="Aptos" panose="020B0004020202020204" pitchFamily="34" charset="0"/>
                <a:ea typeface="Aptos" panose="020B0004020202020204" pitchFamily="34" charset="0"/>
                <a:cs typeface="Times New Roman" panose="02020603050405020304" pitchFamily="18" charset="0"/>
              </a:rPr>
              <a:t>Widerstände überwinden</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e-DE" sz="1800" dirty="0">
                <a:effectLst/>
                <a:latin typeface="Aptos" panose="020B0004020202020204" pitchFamily="34" charset="0"/>
                <a:ea typeface="Aptos" panose="020B0004020202020204" pitchFamily="34" charset="0"/>
                <a:cs typeface="Times New Roman" panose="02020603050405020304" pitchFamily="18" charset="0"/>
              </a:rPr>
              <a:t>Die größte Hürde für eine Mobilitätswende liegt weniger in technischen oder finanziellen Herausforderungen, sondern in den Widerständen etablierter Akteure, die um ihre Privilegien fürchten. In der sublimen Angst vor Veränderungen des Lebensstandards.  Hochbezahlte Manager müssen sich ihrer Verantwortung stellen und dürfen nicht einfach höhere Subventionen fordern, um Versagen zu kompensieren. Wir haben nicht ein Einnahmen-, sondern ein Ausgabenproblem. Es bedarf einer gründlichen Durchforstung aller Ausgaben, um die finanziellen Freiräume für die Bewältigung der Zukunft und damit der Verkehrswende zu schaffen. Nachhaltige und generationengerechte Finanzierungsmodelle sollten in den Vordergrund treten.</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endParaRPr lang="de-CH" dirty="0"/>
          </a:p>
        </p:txBody>
      </p:sp>
      <p:sp>
        <p:nvSpPr>
          <p:cNvPr id="4" name="Kopfzeilenplatzhalter 3">
            <a:extLst>
              <a:ext uri="{FF2B5EF4-FFF2-40B4-BE49-F238E27FC236}">
                <a16:creationId xmlns:a16="http://schemas.microsoft.com/office/drawing/2014/main" id="{BD7B6C6C-FC95-7F33-348D-8E33823EFFA5}"/>
              </a:ext>
            </a:extLst>
          </p:cNvPr>
          <p:cNvSpPr>
            <a:spLocks noGrp="1"/>
          </p:cNvSpPr>
          <p:nvPr>
            <p:ph type="hdr" sz="quarter"/>
          </p:nvPr>
        </p:nvSpPr>
        <p:spPr/>
        <p:txBody>
          <a:bodyPr/>
          <a:lstStyle/>
          <a:p>
            <a:r>
              <a:rPr lang="de-CH"/>
              <a:t>Prof. Dr. Rüdiger Sterzenbach </a:t>
            </a:r>
          </a:p>
        </p:txBody>
      </p:sp>
      <p:sp>
        <p:nvSpPr>
          <p:cNvPr id="5" name="Foliennummernplatzhalter 4">
            <a:extLst>
              <a:ext uri="{FF2B5EF4-FFF2-40B4-BE49-F238E27FC236}">
                <a16:creationId xmlns:a16="http://schemas.microsoft.com/office/drawing/2014/main" id="{3243F5B7-1958-4AF4-0970-92A6A491AC0D}"/>
              </a:ext>
            </a:extLst>
          </p:cNvPr>
          <p:cNvSpPr>
            <a:spLocks noGrp="1"/>
          </p:cNvSpPr>
          <p:nvPr>
            <p:ph type="sldNum" sz="quarter" idx="5"/>
          </p:nvPr>
        </p:nvSpPr>
        <p:spPr/>
        <p:txBody>
          <a:bodyPr/>
          <a:lstStyle/>
          <a:p>
            <a:fld id="{4BCD91BF-B932-405C-A0A8-3AD83A840143}" type="slidenum">
              <a:rPr lang="de-CH" smtClean="0"/>
              <a:t>49</a:t>
            </a:fld>
            <a:endParaRPr lang="de-CH"/>
          </a:p>
        </p:txBody>
      </p:sp>
    </p:spTree>
    <p:extLst>
      <p:ext uri="{BB962C8B-B14F-4D97-AF65-F5344CB8AC3E}">
        <p14:creationId xmlns:p14="http://schemas.microsoft.com/office/powerpoint/2010/main" val="17300684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6FCA7E-34AE-4F56-9030-64F66043EDEA}"/>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BECA4EB-CA2C-6E4A-5E5D-58E5B509E675}"/>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E134B4C3-EDB1-E0C9-4A1F-9D07ABD6530C}"/>
              </a:ext>
            </a:extLst>
          </p:cNvPr>
          <p:cNvSpPr>
            <a:spLocks noGrp="1"/>
          </p:cNvSpPr>
          <p:nvPr>
            <p:ph type="body" idx="1"/>
          </p:nvPr>
        </p:nvSpPr>
        <p:spPr/>
        <p:txBody>
          <a:bodyPr/>
          <a:lstStyle/>
          <a:p>
            <a:pPr>
              <a:lnSpc>
                <a:spcPct val="107000"/>
              </a:lnSpc>
              <a:spcAft>
                <a:spcPts val="800"/>
              </a:spcAft>
              <a:buNone/>
            </a:pPr>
            <a:r>
              <a:rPr lang="de-DE" sz="1800" b="1" dirty="0">
                <a:effectLst/>
                <a:latin typeface="Aptos" panose="020B0004020202020204" pitchFamily="34" charset="0"/>
                <a:ea typeface="Aptos" panose="020B0004020202020204" pitchFamily="34" charset="0"/>
                <a:cs typeface="Times New Roman" panose="02020603050405020304" pitchFamily="18" charset="0"/>
              </a:rPr>
              <a:t>Koch Steinbrück Papier</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e-DE" sz="1800" dirty="0">
                <a:effectLst/>
                <a:latin typeface="Aptos" panose="020B0004020202020204" pitchFamily="34" charset="0"/>
                <a:ea typeface="Aptos" panose="020B0004020202020204" pitchFamily="34" charset="0"/>
                <a:cs typeface="Times New Roman" panose="02020603050405020304" pitchFamily="18" charset="0"/>
              </a:rPr>
              <a:t>Das Koch Steinbrück Papier war das "umfassendste Konzept zum Subventionsabbau in der Geschichte der Bundesrepublik", mit Pauschal-Kürzungen nach der "Rasenmäher Methode". Wenn es nicht zu einer grundlegenden und in großem Umfang zur Reduzierung nicht zielführender Subventionen kommt, bedarf es unabdingbar eines erneuten Handelns im Sinne des Koch Steinbrück Papiers.</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endParaRPr lang="de-CH" dirty="0"/>
          </a:p>
        </p:txBody>
      </p:sp>
      <p:sp>
        <p:nvSpPr>
          <p:cNvPr id="4" name="Kopfzeilenplatzhalter 3">
            <a:extLst>
              <a:ext uri="{FF2B5EF4-FFF2-40B4-BE49-F238E27FC236}">
                <a16:creationId xmlns:a16="http://schemas.microsoft.com/office/drawing/2014/main" id="{5DC76FCC-6E99-1413-D3DA-55A4F44D9290}"/>
              </a:ext>
            </a:extLst>
          </p:cNvPr>
          <p:cNvSpPr>
            <a:spLocks noGrp="1"/>
          </p:cNvSpPr>
          <p:nvPr>
            <p:ph type="hdr" sz="quarter"/>
          </p:nvPr>
        </p:nvSpPr>
        <p:spPr/>
        <p:txBody>
          <a:bodyPr/>
          <a:lstStyle/>
          <a:p>
            <a:r>
              <a:rPr lang="de-CH"/>
              <a:t>Prof. Dr. Rüdiger Sterzenbach </a:t>
            </a:r>
          </a:p>
        </p:txBody>
      </p:sp>
      <p:sp>
        <p:nvSpPr>
          <p:cNvPr id="5" name="Foliennummernplatzhalter 4">
            <a:extLst>
              <a:ext uri="{FF2B5EF4-FFF2-40B4-BE49-F238E27FC236}">
                <a16:creationId xmlns:a16="http://schemas.microsoft.com/office/drawing/2014/main" id="{55111FEA-040E-0B61-FA15-C929D1417C70}"/>
              </a:ext>
            </a:extLst>
          </p:cNvPr>
          <p:cNvSpPr>
            <a:spLocks noGrp="1"/>
          </p:cNvSpPr>
          <p:nvPr>
            <p:ph type="sldNum" sz="quarter" idx="5"/>
          </p:nvPr>
        </p:nvSpPr>
        <p:spPr/>
        <p:txBody>
          <a:bodyPr/>
          <a:lstStyle/>
          <a:p>
            <a:fld id="{4BCD91BF-B932-405C-A0A8-3AD83A840143}" type="slidenum">
              <a:rPr lang="de-CH" smtClean="0"/>
              <a:t>50</a:t>
            </a:fld>
            <a:endParaRPr lang="de-CH"/>
          </a:p>
        </p:txBody>
      </p:sp>
    </p:spTree>
    <p:extLst>
      <p:ext uri="{BB962C8B-B14F-4D97-AF65-F5344CB8AC3E}">
        <p14:creationId xmlns:p14="http://schemas.microsoft.com/office/powerpoint/2010/main" val="85356753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40BA21-A4FC-7606-0604-A1ECA6814AA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53A59B1-6A2B-A97F-5A98-C97B2A8563EC}"/>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E8372BB0-F377-9EC2-872C-F1D62ADDC13C}"/>
              </a:ext>
            </a:extLst>
          </p:cNvPr>
          <p:cNvSpPr>
            <a:spLocks noGrp="1"/>
          </p:cNvSpPr>
          <p:nvPr>
            <p:ph type="body" idx="1"/>
          </p:nvPr>
        </p:nvSpPr>
        <p:spPr/>
        <p:txBody>
          <a:bodyPr/>
          <a:lstStyle/>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ZUM SCHLUSS:</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Zitat FAZ vom 29.4.89, S.15</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DAS KLAGELIED DER KERZENMACHER“</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Die Geschichte ist nicht verbürgt, aber sie könnte wahr sein: die Zunft der französischen Kerzenmacher soll im 18. Jahrhundert allen Ernstes an die Deputiertenkammer appelliert haben, die Sonne als Natur begünstigten Konkurrenten ihres lichtspendenden Gewerbes auszuschalten.“</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Die Sonne scheint heute noch, aber die Argumente gegen den Wettbewerb haben sich nicht gebessert.</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e-DE" sz="1800" dirty="0">
                <a:effectLst/>
                <a:latin typeface="Aptos" panose="020B0004020202020204" pitchFamily="34" charset="0"/>
                <a:ea typeface="Aptos" panose="020B0004020202020204" pitchFamily="34" charset="0"/>
                <a:cs typeface="Times New Roman" panose="02020603050405020304" pitchFamily="18" charset="0"/>
              </a:rPr>
              <a:t>„WER LEISTUNGSFÄHIG IST GILT DEN WETTBEWERBERN IMMER NOCH ALS UNFAIR“ VOR DEM UNFAIREN WETTBEWERB MUSS MAN GESCÜTZT WERDEN!</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endParaRPr lang="de-CH" dirty="0"/>
          </a:p>
        </p:txBody>
      </p:sp>
      <p:sp>
        <p:nvSpPr>
          <p:cNvPr id="4" name="Kopfzeilenplatzhalter 3">
            <a:extLst>
              <a:ext uri="{FF2B5EF4-FFF2-40B4-BE49-F238E27FC236}">
                <a16:creationId xmlns:a16="http://schemas.microsoft.com/office/drawing/2014/main" id="{03C928B3-E4C0-718C-13BD-053AF1F43FC5}"/>
              </a:ext>
            </a:extLst>
          </p:cNvPr>
          <p:cNvSpPr>
            <a:spLocks noGrp="1"/>
          </p:cNvSpPr>
          <p:nvPr>
            <p:ph type="hdr" sz="quarter"/>
          </p:nvPr>
        </p:nvSpPr>
        <p:spPr/>
        <p:txBody>
          <a:bodyPr/>
          <a:lstStyle/>
          <a:p>
            <a:r>
              <a:rPr lang="de-CH"/>
              <a:t>Prof. Dr. Rüdiger Sterzenbach </a:t>
            </a:r>
          </a:p>
        </p:txBody>
      </p:sp>
      <p:sp>
        <p:nvSpPr>
          <p:cNvPr id="5" name="Foliennummernplatzhalter 4">
            <a:extLst>
              <a:ext uri="{FF2B5EF4-FFF2-40B4-BE49-F238E27FC236}">
                <a16:creationId xmlns:a16="http://schemas.microsoft.com/office/drawing/2014/main" id="{BC878D0A-C4F8-DC63-38D5-7F982460386C}"/>
              </a:ext>
            </a:extLst>
          </p:cNvPr>
          <p:cNvSpPr>
            <a:spLocks noGrp="1"/>
          </p:cNvSpPr>
          <p:nvPr>
            <p:ph type="sldNum" sz="quarter" idx="5"/>
          </p:nvPr>
        </p:nvSpPr>
        <p:spPr/>
        <p:txBody>
          <a:bodyPr/>
          <a:lstStyle/>
          <a:p>
            <a:fld id="{4BCD91BF-B932-405C-A0A8-3AD83A840143}" type="slidenum">
              <a:rPr lang="de-CH" smtClean="0"/>
              <a:t>51</a:t>
            </a:fld>
            <a:endParaRPr lang="de-CH"/>
          </a:p>
        </p:txBody>
      </p:sp>
    </p:spTree>
    <p:extLst>
      <p:ext uri="{BB962C8B-B14F-4D97-AF65-F5344CB8AC3E}">
        <p14:creationId xmlns:p14="http://schemas.microsoft.com/office/powerpoint/2010/main" val="208170598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8936F8-5A3A-E111-749F-0A4DB7FBF7F1}"/>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D24E0308-1F73-F49E-84B3-701EBFED0251}"/>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52525732-0C08-6ED9-2142-87759257BBB3}"/>
              </a:ext>
            </a:extLst>
          </p:cNvPr>
          <p:cNvSpPr>
            <a:spLocks noGrp="1"/>
          </p:cNvSpPr>
          <p:nvPr>
            <p:ph type="body" idx="1"/>
          </p:nvPr>
        </p:nvSpPr>
        <p:spPr/>
        <p:txBody>
          <a:bodyPr/>
          <a:lstStyle/>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ZUM SCHLUSS:</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Zitat FAZ vom 29.4.89, S.15</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DAS KLAGELIED DER KERZENMACHER“</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Die Geschichte ist nicht verbürgt, aber sie könnte wahr sein: die Zunft der französischen Kerzenmacher soll im 18. Jahrhundert allen Ernstes an die Deputiertenkammer appelliert haben, die Sonne als Natur begünstigten Konkurrenten ihres lichtspendenden Gewerbes auszuschalten.“</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Die Sonne scheint heute noch, aber die Argumente gegen den Wettbewerb haben sich nicht gebessert.</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e-DE" sz="1800" dirty="0">
                <a:effectLst/>
                <a:latin typeface="Aptos" panose="020B0004020202020204" pitchFamily="34" charset="0"/>
                <a:ea typeface="Aptos" panose="020B0004020202020204" pitchFamily="34" charset="0"/>
                <a:cs typeface="Times New Roman" panose="02020603050405020304" pitchFamily="18" charset="0"/>
              </a:rPr>
              <a:t>„WER LEISTUNGSFÄHIG IST GILT DEN WETTBEWERBERN IMMER NOCH ALS UNFAIR“ VOR DEM UNFAIREN WETTBEWERB MUSS MAN GESCÜTZT WERDEN!</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endParaRPr lang="de-CH" dirty="0"/>
          </a:p>
        </p:txBody>
      </p:sp>
      <p:sp>
        <p:nvSpPr>
          <p:cNvPr id="4" name="Kopfzeilenplatzhalter 3">
            <a:extLst>
              <a:ext uri="{FF2B5EF4-FFF2-40B4-BE49-F238E27FC236}">
                <a16:creationId xmlns:a16="http://schemas.microsoft.com/office/drawing/2014/main" id="{7ED9C148-8684-7DE3-BFEB-0538102766A2}"/>
              </a:ext>
            </a:extLst>
          </p:cNvPr>
          <p:cNvSpPr>
            <a:spLocks noGrp="1"/>
          </p:cNvSpPr>
          <p:nvPr>
            <p:ph type="hdr" sz="quarter"/>
          </p:nvPr>
        </p:nvSpPr>
        <p:spPr/>
        <p:txBody>
          <a:bodyPr/>
          <a:lstStyle/>
          <a:p>
            <a:r>
              <a:rPr lang="de-CH"/>
              <a:t>Prof. Dr. Rüdiger Sterzenbach </a:t>
            </a:r>
          </a:p>
        </p:txBody>
      </p:sp>
      <p:sp>
        <p:nvSpPr>
          <p:cNvPr id="5" name="Foliennummernplatzhalter 4">
            <a:extLst>
              <a:ext uri="{FF2B5EF4-FFF2-40B4-BE49-F238E27FC236}">
                <a16:creationId xmlns:a16="http://schemas.microsoft.com/office/drawing/2014/main" id="{67A08C8E-0AD8-3162-FB66-05B81EE0F25C}"/>
              </a:ext>
            </a:extLst>
          </p:cNvPr>
          <p:cNvSpPr>
            <a:spLocks noGrp="1"/>
          </p:cNvSpPr>
          <p:nvPr>
            <p:ph type="sldNum" sz="quarter" idx="5"/>
          </p:nvPr>
        </p:nvSpPr>
        <p:spPr/>
        <p:txBody>
          <a:bodyPr/>
          <a:lstStyle/>
          <a:p>
            <a:fld id="{4BCD91BF-B932-405C-A0A8-3AD83A840143}" type="slidenum">
              <a:rPr lang="de-CH" smtClean="0"/>
              <a:t>52</a:t>
            </a:fld>
            <a:endParaRPr lang="de-CH"/>
          </a:p>
        </p:txBody>
      </p:sp>
    </p:spTree>
    <p:extLst>
      <p:ext uri="{BB962C8B-B14F-4D97-AF65-F5344CB8AC3E}">
        <p14:creationId xmlns:p14="http://schemas.microsoft.com/office/powerpoint/2010/main" val="81779278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B0E8F5-6C04-7DAF-A0E7-8772A0639CC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3CF8CE2E-F41F-F996-C730-A9709D01583F}"/>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F99B575F-8F57-CD44-F4FE-927A7946AAA6}"/>
              </a:ext>
            </a:extLst>
          </p:cNvPr>
          <p:cNvSpPr>
            <a:spLocks noGrp="1"/>
          </p:cNvSpPr>
          <p:nvPr>
            <p:ph type="body" idx="1"/>
          </p:nvPr>
        </p:nvSpPr>
        <p:spPr/>
        <p:txBody>
          <a:bodyPr/>
          <a:lstStyle/>
          <a:p>
            <a:endParaRPr lang="de-CH" dirty="0"/>
          </a:p>
        </p:txBody>
      </p:sp>
      <p:sp>
        <p:nvSpPr>
          <p:cNvPr id="4" name="Kopfzeilenplatzhalter 3">
            <a:extLst>
              <a:ext uri="{FF2B5EF4-FFF2-40B4-BE49-F238E27FC236}">
                <a16:creationId xmlns:a16="http://schemas.microsoft.com/office/drawing/2014/main" id="{322CA60B-25F0-AC7B-32C8-B3289F3C6041}"/>
              </a:ext>
            </a:extLst>
          </p:cNvPr>
          <p:cNvSpPr>
            <a:spLocks noGrp="1"/>
          </p:cNvSpPr>
          <p:nvPr>
            <p:ph type="hdr" sz="quarter"/>
          </p:nvPr>
        </p:nvSpPr>
        <p:spPr/>
        <p:txBody>
          <a:bodyPr/>
          <a:lstStyle/>
          <a:p>
            <a:r>
              <a:rPr lang="de-CH"/>
              <a:t>Prof. Dr. Rüdiger Sterzenbach </a:t>
            </a:r>
          </a:p>
        </p:txBody>
      </p:sp>
      <p:sp>
        <p:nvSpPr>
          <p:cNvPr id="5" name="Foliennummernplatzhalter 4">
            <a:extLst>
              <a:ext uri="{FF2B5EF4-FFF2-40B4-BE49-F238E27FC236}">
                <a16:creationId xmlns:a16="http://schemas.microsoft.com/office/drawing/2014/main" id="{D33B8C37-57A9-76C0-B5E1-847492C65230}"/>
              </a:ext>
            </a:extLst>
          </p:cNvPr>
          <p:cNvSpPr>
            <a:spLocks noGrp="1"/>
          </p:cNvSpPr>
          <p:nvPr>
            <p:ph type="sldNum" sz="quarter" idx="5"/>
          </p:nvPr>
        </p:nvSpPr>
        <p:spPr/>
        <p:txBody>
          <a:bodyPr/>
          <a:lstStyle/>
          <a:p>
            <a:fld id="{4BCD91BF-B932-405C-A0A8-3AD83A840143}" type="slidenum">
              <a:rPr lang="de-CH" smtClean="0"/>
              <a:t>53</a:t>
            </a:fld>
            <a:endParaRPr lang="de-CH"/>
          </a:p>
        </p:txBody>
      </p:sp>
    </p:spTree>
    <p:extLst>
      <p:ext uri="{BB962C8B-B14F-4D97-AF65-F5344CB8AC3E}">
        <p14:creationId xmlns:p14="http://schemas.microsoft.com/office/powerpoint/2010/main" val="124265903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26A3A-0C14-A1D8-E645-C6A239EB716C}"/>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C9020F1-2728-3872-4368-E6AE2F2FD038}"/>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46C7607D-0F75-7999-BD5F-8C79CB08D598}"/>
              </a:ext>
            </a:extLst>
          </p:cNvPr>
          <p:cNvSpPr>
            <a:spLocks noGrp="1"/>
          </p:cNvSpPr>
          <p:nvPr>
            <p:ph type="body" idx="1"/>
          </p:nvPr>
        </p:nvSpPr>
        <p:spPr/>
        <p:txBody>
          <a:bodyPr/>
          <a:lstStyle/>
          <a:p>
            <a:endParaRPr lang="de-CH" dirty="0"/>
          </a:p>
        </p:txBody>
      </p:sp>
      <p:sp>
        <p:nvSpPr>
          <p:cNvPr id="4" name="Kopfzeilenplatzhalter 3">
            <a:extLst>
              <a:ext uri="{FF2B5EF4-FFF2-40B4-BE49-F238E27FC236}">
                <a16:creationId xmlns:a16="http://schemas.microsoft.com/office/drawing/2014/main" id="{736EA159-CA2A-FEA2-E8F7-96E0843DBC29}"/>
              </a:ext>
            </a:extLst>
          </p:cNvPr>
          <p:cNvSpPr>
            <a:spLocks noGrp="1"/>
          </p:cNvSpPr>
          <p:nvPr>
            <p:ph type="hdr" sz="quarter"/>
          </p:nvPr>
        </p:nvSpPr>
        <p:spPr/>
        <p:txBody>
          <a:bodyPr/>
          <a:lstStyle/>
          <a:p>
            <a:r>
              <a:rPr lang="de-CH"/>
              <a:t>Prof. Dr. Rüdiger Sterzenbach </a:t>
            </a:r>
          </a:p>
        </p:txBody>
      </p:sp>
      <p:sp>
        <p:nvSpPr>
          <p:cNvPr id="5" name="Foliennummernplatzhalter 4">
            <a:extLst>
              <a:ext uri="{FF2B5EF4-FFF2-40B4-BE49-F238E27FC236}">
                <a16:creationId xmlns:a16="http://schemas.microsoft.com/office/drawing/2014/main" id="{1A5BACA7-6F7C-9608-7310-5C9FC1088AA8}"/>
              </a:ext>
            </a:extLst>
          </p:cNvPr>
          <p:cNvSpPr>
            <a:spLocks noGrp="1"/>
          </p:cNvSpPr>
          <p:nvPr>
            <p:ph type="sldNum" sz="quarter" idx="5"/>
          </p:nvPr>
        </p:nvSpPr>
        <p:spPr/>
        <p:txBody>
          <a:bodyPr/>
          <a:lstStyle/>
          <a:p>
            <a:fld id="{4BCD91BF-B932-405C-A0A8-3AD83A840143}" type="slidenum">
              <a:rPr lang="de-CH" smtClean="0"/>
              <a:t>54</a:t>
            </a:fld>
            <a:endParaRPr lang="de-CH"/>
          </a:p>
        </p:txBody>
      </p:sp>
    </p:spTree>
    <p:extLst>
      <p:ext uri="{BB962C8B-B14F-4D97-AF65-F5344CB8AC3E}">
        <p14:creationId xmlns:p14="http://schemas.microsoft.com/office/powerpoint/2010/main" val="24104622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56776C-1DF9-76B9-F231-5E6B3879285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32E65C6A-0CC4-C9EA-DC7B-C77793D347D2}"/>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31B0E9D4-002B-5027-F6D7-E44867A6EEDD}"/>
              </a:ext>
            </a:extLst>
          </p:cNvPr>
          <p:cNvSpPr>
            <a:spLocks noGrp="1"/>
          </p:cNvSpPr>
          <p:nvPr>
            <p:ph type="body" idx="1"/>
          </p:nvPr>
        </p:nvSpPr>
        <p:spPr/>
        <p:txBody>
          <a:bodyPr/>
          <a:lstStyle/>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Der Hintergrund: In den nächsten Tagen erscheint von dem Kollegen Prof. Dr.  </a:t>
            </a:r>
            <a:r>
              <a:rPr lang="de-DE" sz="1800" dirty="0" err="1">
                <a:effectLst/>
                <a:latin typeface="Aptos" panose="020B0004020202020204" pitchFamily="34" charset="0"/>
                <a:ea typeface="Aptos" panose="020B0004020202020204" pitchFamily="34" charset="0"/>
                <a:cs typeface="Times New Roman" panose="02020603050405020304" pitchFamily="18" charset="0"/>
              </a:rPr>
              <a:t>Fichert</a:t>
            </a:r>
            <a:r>
              <a:rPr lang="de-DE" sz="1800" dirty="0">
                <a:effectLst/>
                <a:latin typeface="Aptos" panose="020B0004020202020204" pitchFamily="34" charset="0"/>
                <a:ea typeface="Aptos" panose="020B0004020202020204" pitchFamily="34" charset="0"/>
                <a:cs typeface="Times New Roman" panose="02020603050405020304" pitchFamily="18" charset="0"/>
              </a:rPr>
              <a:t> und mir ein 350-seitiges Buch mit dem gleichen Titel Wie der heutige Kongress – sehen Sie hierzu bitte die entsprechenden Auslagen.</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e-DE" sz="1800" dirty="0">
                <a:effectLst/>
                <a:latin typeface="Aptos" panose="020B0004020202020204" pitchFamily="34" charset="0"/>
                <a:ea typeface="Aptos" panose="020B0004020202020204" pitchFamily="34" charset="0"/>
                <a:cs typeface="Times New Roman" panose="02020603050405020304" pitchFamily="18" charset="0"/>
              </a:rPr>
              <a:t>Frau Dr. </a:t>
            </a:r>
            <a:r>
              <a:rPr lang="de-DE" sz="1800" dirty="0" err="1">
                <a:effectLst/>
                <a:latin typeface="Aptos" panose="020B0004020202020204" pitchFamily="34" charset="0"/>
                <a:ea typeface="Aptos" panose="020B0004020202020204" pitchFamily="34" charset="0"/>
                <a:cs typeface="Times New Roman" panose="02020603050405020304" pitchFamily="18" charset="0"/>
              </a:rPr>
              <a:t>Jürschik</a:t>
            </a:r>
            <a:r>
              <a:rPr lang="de-DE" sz="1800" dirty="0">
                <a:effectLst/>
                <a:latin typeface="Aptos" panose="020B0004020202020204" pitchFamily="34" charset="0"/>
                <a:ea typeface="Aptos" panose="020B0004020202020204" pitchFamily="34" charset="0"/>
                <a:cs typeface="Times New Roman" panose="02020603050405020304" pitchFamily="18" charset="0"/>
              </a:rPr>
              <a:t>-Grau – heute auch hier anwesend – hat uns dabei in kniffligen Rechtsfragen beratend zur Seite gestanden.</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endParaRPr lang="de-CH" dirty="0"/>
          </a:p>
        </p:txBody>
      </p:sp>
      <p:sp>
        <p:nvSpPr>
          <p:cNvPr id="4" name="Kopfzeilenplatzhalter 3">
            <a:extLst>
              <a:ext uri="{FF2B5EF4-FFF2-40B4-BE49-F238E27FC236}">
                <a16:creationId xmlns:a16="http://schemas.microsoft.com/office/drawing/2014/main" id="{B6FF965A-E53F-5C8E-3343-41D38C6A881B}"/>
              </a:ext>
            </a:extLst>
          </p:cNvPr>
          <p:cNvSpPr>
            <a:spLocks noGrp="1"/>
          </p:cNvSpPr>
          <p:nvPr>
            <p:ph type="hdr" sz="quarter"/>
          </p:nvPr>
        </p:nvSpPr>
        <p:spPr/>
        <p:txBody>
          <a:bodyPr/>
          <a:lstStyle/>
          <a:p>
            <a:r>
              <a:rPr lang="de-CH"/>
              <a:t>Prof. Dr. Rüdiger Sterzenbach </a:t>
            </a:r>
          </a:p>
        </p:txBody>
      </p:sp>
      <p:sp>
        <p:nvSpPr>
          <p:cNvPr id="5" name="Foliennummernplatzhalter 4">
            <a:extLst>
              <a:ext uri="{FF2B5EF4-FFF2-40B4-BE49-F238E27FC236}">
                <a16:creationId xmlns:a16="http://schemas.microsoft.com/office/drawing/2014/main" id="{B2DDE8DB-60FA-5CA8-4824-DBA2FBC0D760}"/>
              </a:ext>
            </a:extLst>
          </p:cNvPr>
          <p:cNvSpPr>
            <a:spLocks noGrp="1"/>
          </p:cNvSpPr>
          <p:nvPr>
            <p:ph type="sldNum" sz="quarter" idx="5"/>
          </p:nvPr>
        </p:nvSpPr>
        <p:spPr/>
        <p:txBody>
          <a:bodyPr/>
          <a:lstStyle/>
          <a:p>
            <a:fld id="{4BCD91BF-B932-405C-A0A8-3AD83A840143}" type="slidenum">
              <a:rPr lang="de-CH" smtClean="0"/>
              <a:t>10</a:t>
            </a:fld>
            <a:endParaRPr lang="de-CH"/>
          </a:p>
        </p:txBody>
      </p:sp>
    </p:spTree>
    <p:extLst>
      <p:ext uri="{BB962C8B-B14F-4D97-AF65-F5344CB8AC3E}">
        <p14:creationId xmlns:p14="http://schemas.microsoft.com/office/powerpoint/2010/main" val="32159399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690AB7-31D0-363A-C98D-0A2074946464}"/>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C6BC1B36-DB7A-9108-9CBE-CB3A0E2B0D95}"/>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3245FD25-8298-974E-1A4F-3A86A0EFF023}"/>
              </a:ext>
            </a:extLst>
          </p:cNvPr>
          <p:cNvSpPr>
            <a:spLocks noGrp="1"/>
          </p:cNvSpPr>
          <p:nvPr>
            <p:ph type="body" idx="1"/>
          </p:nvPr>
        </p:nvSpPr>
        <p:spPr/>
        <p:txBody>
          <a:bodyPr/>
          <a:lstStyle/>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Im Übergang zum Thema:</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e-DE" sz="1800" dirty="0">
                <a:effectLst/>
                <a:latin typeface="Aptos" panose="020B0004020202020204" pitchFamily="34" charset="0"/>
                <a:ea typeface="Aptos" panose="020B0004020202020204" pitchFamily="34" charset="0"/>
                <a:cs typeface="Times New Roman" panose="02020603050405020304" pitchFamily="18" charset="0"/>
              </a:rPr>
              <a:t>Ich bin mit vielen von Ihnen befreundet, mit Hochachtung für die sehr großen Leistungen, die sie alltäglich erbringen – jedoch in einem von Ihnen nicht zu verantwortenden System mit falschen Leistungsanreizen. Meine nachfolgenden Ausführungen sind also keine Frage nach der Leistung von Personen, ich stelle ausschließlich (mit einer Ausnahme) die </a:t>
            </a:r>
            <a:r>
              <a:rPr lang="de-DE" sz="1800" kern="0" dirty="0">
                <a:effectLst/>
                <a:latin typeface="Aptos" panose="020B0004020202020204" pitchFamily="34" charset="0"/>
                <a:ea typeface="Aptos" panose="020B0004020202020204" pitchFamily="34" charset="0"/>
                <a:cs typeface="Times New Roman" panose="02020603050405020304" pitchFamily="18" charset="0"/>
              </a:rPr>
              <a:t>SYSTEMFRAGE.</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endParaRPr lang="de-CH" dirty="0"/>
          </a:p>
        </p:txBody>
      </p:sp>
      <p:sp>
        <p:nvSpPr>
          <p:cNvPr id="4" name="Kopfzeilenplatzhalter 3">
            <a:extLst>
              <a:ext uri="{FF2B5EF4-FFF2-40B4-BE49-F238E27FC236}">
                <a16:creationId xmlns:a16="http://schemas.microsoft.com/office/drawing/2014/main" id="{6FEE61E1-B00A-F33E-E1D2-AD36E6B1E398}"/>
              </a:ext>
            </a:extLst>
          </p:cNvPr>
          <p:cNvSpPr>
            <a:spLocks noGrp="1"/>
          </p:cNvSpPr>
          <p:nvPr>
            <p:ph type="hdr" sz="quarter"/>
          </p:nvPr>
        </p:nvSpPr>
        <p:spPr/>
        <p:txBody>
          <a:bodyPr/>
          <a:lstStyle/>
          <a:p>
            <a:r>
              <a:rPr lang="de-CH"/>
              <a:t>Prof. Dr. Rüdiger Sterzenbach </a:t>
            </a:r>
          </a:p>
        </p:txBody>
      </p:sp>
      <p:sp>
        <p:nvSpPr>
          <p:cNvPr id="5" name="Foliennummernplatzhalter 4">
            <a:extLst>
              <a:ext uri="{FF2B5EF4-FFF2-40B4-BE49-F238E27FC236}">
                <a16:creationId xmlns:a16="http://schemas.microsoft.com/office/drawing/2014/main" id="{B7131D54-304C-C925-8DAC-8D043184C2E1}"/>
              </a:ext>
            </a:extLst>
          </p:cNvPr>
          <p:cNvSpPr>
            <a:spLocks noGrp="1"/>
          </p:cNvSpPr>
          <p:nvPr>
            <p:ph type="sldNum" sz="quarter" idx="5"/>
          </p:nvPr>
        </p:nvSpPr>
        <p:spPr/>
        <p:txBody>
          <a:bodyPr/>
          <a:lstStyle/>
          <a:p>
            <a:fld id="{4BCD91BF-B932-405C-A0A8-3AD83A840143}" type="slidenum">
              <a:rPr lang="de-CH" smtClean="0"/>
              <a:t>11</a:t>
            </a:fld>
            <a:endParaRPr lang="de-CH"/>
          </a:p>
        </p:txBody>
      </p:sp>
    </p:spTree>
    <p:extLst>
      <p:ext uri="{BB962C8B-B14F-4D97-AF65-F5344CB8AC3E}">
        <p14:creationId xmlns:p14="http://schemas.microsoft.com/office/powerpoint/2010/main" val="5993089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9F500D-FDCB-9840-D2A2-BFAF971B28B8}"/>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2A0600E8-1640-B7B3-9D38-01A10AD42A11}"/>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93F27207-07E6-9E7D-D9B3-7F171ED5BECE}"/>
              </a:ext>
            </a:extLst>
          </p:cNvPr>
          <p:cNvSpPr>
            <a:spLocks noGrp="1"/>
          </p:cNvSpPr>
          <p:nvPr>
            <p:ph type="body" idx="1"/>
          </p:nvPr>
        </p:nvSpPr>
        <p:spPr/>
        <p:txBody>
          <a:bodyPr/>
          <a:lstStyle/>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Zum Thema:</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Wir konnten vor kurzem unseren Bundestag wählen – dabei die Parteien und Kandidaten/innen   </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  ………………………………………………..AUSWÄHLEN---</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 </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Dieses eherne demokratische Prinzip des Wählens findet sich in der Wirtschaft in der „Sozialen Marktwirtschaft" wieder und bestimmt seit langem ausschließlich meine Bewertung wirtschaftlichen Handelns – hier auch der Verkehrspolitik</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 </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Zur Erinnerung – falls einige es vergessen haben sollten:</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 </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Das gesellschafts- und wirtschaftspolitische Leitbild der Sozialen Marktwirtschaft ist 1990 im Staatsvertrag zwischen der Bundesrepublik Deutschland und der DDR festgeschrieben. Im Staatsvertrag ist zur Beschreibung der Sozialen Marktwirtschaft zu lesen: „Sie wird insbesondere bestimmt </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durch Privateigentum </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Leistungswettbewerb </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freie Preisbildung</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und grundsätzlich volle Freizügigkeit von Arbeit, Kapital, Gütern und Dienstleistungen"</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Sie „trägt den Erfordernissen des Umweltschutzes Rechnung".</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 In Bezug auf die Sozialunion, die „mit der Währungs- und Wirtschaftsunion eine Einheit [bildet]", ist festgeschrieben</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„Sie wird insbesondere bestimmt durch eine der Sozialen Marktwirtschaft entsprechende Arbeitsrechtsordnung und ein auf den Prinzipien der Leistungsgerechtigkeit und des sozialen Ausgleichs beruhendes umfassendes System der sozialen Sicherung".</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 </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 Später fand der Begriff Soziale Marktwirtschaft sogar Eingang in die europäischen Grundlagenverträge, etwa in den Vertrag von Lissabon (1.12.2009).</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de-DE" sz="1800" dirty="0">
                <a:effectLst/>
                <a:latin typeface="Aptos" panose="020B0004020202020204" pitchFamily="34" charset="0"/>
                <a:ea typeface="Aptos" panose="020B0004020202020204" pitchFamily="34" charset="0"/>
                <a:cs typeface="Times New Roman" panose="02020603050405020304" pitchFamily="18" charset="0"/>
              </a:rPr>
              <a:t> </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e-DE" sz="1800" dirty="0">
                <a:effectLst/>
                <a:latin typeface="Aptos" panose="020B0004020202020204" pitchFamily="34" charset="0"/>
                <a:ea typeface="Aptos" panose="020B0004020202020204" pitchFamily="34" charset="0"/>
                <a:cs typeface="Times New Roman" panose="02020603050405020304" pitchFamily="18" charset="0"/>
              </a:rPr>
              <a:t>Der insgesamt hohe Wohlstand und ein über eine lange Zeit anhaltender wirtschaftlicher Aufschwung haben zu Trägheit geführt und verleiten nicht selten zu der Annahme einer nahezu selbstverständlichen positiven wirtschaftlichen Entwicklung. Diese „Selbstverständlichkeit" des hohen Wohlstands ist eine große Gefahr für die Wertschätzung des Ordnungsrahmens der Sozialen Marktwirtschaft und damit für deren Fortbestand.</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endParaRPr lang="de-CH" dirty="0"/>
          </a:p>
        </p:txBody>
      </p:sp>
      <p:sp>
        <p:nvSpPr>
          <p:cNvPr id="4" name="Kopfzeilenplatzhalter 3">
            <a:extLst>
              <a:ext uri="{FF2B5EF4-FFF2-40B4-BE49-F238E27FC236}">
                <a16:creationId xmlns:a16="http://schemas.microsoft.com/office/drawing/2014/main" id="{CA5801B4-9D6F-E624-5F41-7FC450E28BF6}"/>
              </a:ext>
            </a:extLst>
          </p:cNvPr>
          <p:cNvSpPr>
            <a:spLocks noGrp="1"/>
          </p:cNvSpPr>
          <p:nvPr>
            <p:ph type="hdr" sz="quarter"/>
          </p:nvPr>
        </p:nvSpPr>
        <p:spPr/>
        <p:txBody>
          <a:bodyPr/>
          <a:lstStyle/>
          <a:p>
            <a:r>
              <a:rPr lang="de-CH"/>
              <a:t>Prof. Dr. Rüdiger Sterzenbach </a:t>
            </a:r>
          </a:p>
        </p:txBody>
      </p:sp>
      <p:sp>
        <p:nvSpPr>
          <p:cNvPr id="5" name="Foliennummernplatzhalter 4">
            <a:extLst>
              <a:ext uri="{FF2B5EF4-FFF2-40B4-BE49-F238E27FC236}">
                <a16:creationId xmlns:a16="http://schemas.microsoft.com/office/drawing/2014/main" id="{FB0E899C-747C-2D3F-54A5-D5A21FABC5E5}"/>
              </a:ext>
            </a:extLst>
          </p:cNvPr>
          <p:cNvSpPr>
            <a:spLocks noGrp="1"/>
          </p:cNvSpPr>
          <p:nvPr>
            <p:ph type="sldNum" sz="quarter" idx="5"/>
          </p:nvPr>
        </p:nvSpPr>
        <p:spPr/>
        <p:txBody>
          <a:bodyPr/>
          <a:lstStyle/>
          <a:p>
            <a:fld id="{4BCD91BF-B932-405C-A0A8-3AD83A840143}" type="slidenum">
              <a:rPr lang="de-CH" smtClean="0"/>
              <a:t>13</a:t>
            </a:fld>
            <a:endParaRPr lang="de-CH"/>
          </a:p>
        </p:txBody>
      </p:sp>
    </p:spTree>
    <p:extLst>
      <p:ext uri="{BB962C8B-B14F-4D97-AF65-F5344CB8AC3E}">
        <p14:creationId xmlns:p14="http://schemas.microsoft.com/office/powerpoint/2010/main" val="22368405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BD539E-6066-CA6B-D979-B7D6FD04D21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F12F772C-41E7-6F2A-9649-26622EFC1BF5}"/>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2E203A3C-17A7-13B1-D855-791B309A9142}"/>
              </a:ext>
            </a:extLst>
          </p:cNvPr>
          <p:cNvSpPr>
            <a:spLocks noGrp="1"/>
          </p:cNvSpPr>
          <p:nvPr>
            <p:ph type="body" idx="1"/>
          </p:nvPr>
        </p:nvSpPr>
        <p:spPr/>
        <p:txBody>
          <a:bodyPr/>
          <a:lstStyle/>
          <a:p>
            <a:pPr>
              <a:lnSpc>
                <a:spcPct val="107000"/>
              </a:lnSpc>
              <a:spcAft>
                <a:spcPts val="800"/>
              </a:spcAft>
            </a:pPr>
            <a:r>
              <a:rPr lang="de-DE" sz="1800" dirty="0">
                <a:effectLst/>
                <a:latin typeface="Aptos" panose="020B0004020202020204" pitchFamily="34" charset="0"/>
                <a:ea typeface="Aptos" panose="020B0004020202020204" pitchFamily="34" charset="0"/>
                <a:cs typeface="Times New Roman" panose="02020603050405020304" pitchFamily="18" charset="0"/>
              </a:rPr>
              <a:t>Der insgesamt hohe Wohlstand und ein über eine lange Zeit anhaltender wirtschaftlicher Aufschwung haben zu Trägheit geführt und verleiten nicht selten zu der Annahme einer nahezu selbstverständlichen positiven wirtschaftlichen Entwicklung. Diese „Selbstverständlichkeit" des hohen Wohlstands ist eine große Gefahr für die Wertschätzung des Ordnungsrahmens der Sozialen Marktwirtschaft und damit für deren Fortbestand.</a:t>
            </a:r>
            <a:endParaRPr lang="de-CH" sz="1800" dirty="0">
              <a:effectLst/>
              <a:latin typeface="Aptos" panose="020B0004020202020204" pitchFamily="34" charset="0"/>
              <a:ea typeface="Aptos" panose="020B0004020202020204" pitchFamily="34" charset="0"/>
              <a:cs typeface="Times New Roman" panose="02020603050405020304" pitchFamily="18" charset="0"/>
            </a:endParaRPr>
          </a:p>
          <a:p>
            <a:endParaRPr lang="de-CH" dirty="0"/>
          </a:p>
        </p:txBody>
      </p:sp>
      <p:sp>
        <p:nvSpPr>
          <p:cNvPr id="4" name="Kopfzeilenplatzhalter 3">
            <a:extLst>
              <a:ext uri="{FF2B5EF4-FFF2-40B4-BE49-F238E27FC236}">
                <a16:creationId xmlns:a16="http://schemas.microsoft.com/office/drawing/2014/main" id="{B729C436-F285-3494-9D52-8D759838CCC8}"/>
              </a:ext>
            </a:extLst>
          </p:cNvPr>
          <p:cNvSpPr>
            <a:spLocks noGrp="1"/>
          </p:cNvSpPr>
          <p:nvPr>
            <p:ph type="hdr" sz="quarter"/>
          </p:nvPr>
        </p:nvSpPr>
        <p:spPr/>
        <p:txBody>
          <a:bodyPr/>
          <a:lstStyle/>
          <a:p>
            <a:r>
              <a:rPr lang="de-CH"/>
              <a:t>Prof. Dr. Rüdiger Sterzenbach </a:t>
            </a:r>
          </a:p>
        </p:txBody>
      </p:sp>
      <p:sp>
        <p:nvSpPr>
          <p:cNvPr id="5" name="Foliennummernplatzhalter 4">
            <a:extLst>
              <a:ext uri="{FF2B5EF4-FFF2-40B4-BE49-F238E27FC236}">
                <a16:creationId xmlns:a16="http://schemas.microsoft.com/office/drawing/2014/main" id="{E49F95B9-1C7F-943F-876C-AC77D205160E}"/>
              </a:ext>
            </a:extLst>
          </p:cNvPr>
          <p:cNvSpPr>
            <a:spLocks noGrp="1"/>
          </p:cNvSpPr>
          <p:nvPr>
            <p:ph type="sldNum" sz="quarter" idx="5"/>
          </p:nvPr>
        </p:nvSpPr>
        <p:spPr/>
        <p:txBody>
          <a:bodyPr/>
          <a:lstStyle/>
          <a:p>
            <a:fld id="{4BCD91BF-B932-405C-A0A8-3AD83A840143}" type="slidenum">
              <a:rPr lang="de-CH" smtClean="0"/>
              <a:t>14</a:t>
            </a:fld>
            <a:endParaRPr lang="de-CH"/>
          </a:p>
        </p:txBody>
      </p:sp>
    </p:spTree>
    <p:extLst>
      <p:ext uri="{BB962C8B-B14F-4D97-AF65-F5344CB8AC3E}">
        <p14:creationId xmlns:p14="http://schemas.microsoft.com/office/powerpoint/2010/main" val="9135563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50D765-B100-C511-8784-3630EA42E9F4}"/>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D2DE74E2-88EB-00AE-102F-C1AC97ECCEE8}"/>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3F9617E1-1351-8BE5-6FD3-2422FD2EDEFD}"/>
              </a:ext>
            </a:extLst>
          </p:cNvPr>
          <p:cNvSpPr>
            <a:spLocks noGrp="1"/>
          </p:cNvSpPr>
          <p:nvPr>
            <p:ph type="body" idx="1"/>
          </p:nvPr>
        </p:nvSpPr>
        <p:spPr/>
        <p:txBody>
          <a:bodyPr/>
          <a:lstStyle/>
          <a:p>
            <a:pPr>
              <a:lnSpc>
                <a:spcPct val="107000"/>
              </a:lnSpc>
              <a:spcAft>
                <a:spcPts val="800"/>
              </a:spcAft>
              <a:buNone/>
            </a:pPr>
            <a:r>
              <a:rPr lang="de-DE" sz="1800" b="1" dirty="0">
                <a:effectLst/>
                <a:latin typeface="Aptos" panose="020B0004020202020204" pitchFamily="34" charset="0"/>
                <a:ea typeface="Aptos" panose="020B0004020202020204" pitchFamily="34" charset="0"/>
                <a:cs typeface="Times New Roman" panose="02020603050405020304" pitchFamily="18" charset="0"/>
              </a:rPr>
              <a:t> </a:t>
            </a:r>
            <a:r>
              <a:rPr lang="de-DE" sz="1800" b="0" dirty="0">
                <a:effectLst/>
                <a:latin typeface="Arial" panose="020B0604020202020204" pitchFamily="34" charset="0"/>
                <a:ea typeface="Aptos" panose="020B0004020202020204" pitchFamily="34" charset="0"/>
                <a:cs typeface="Arial" panose="020B0604020202020204" pitchFamily="34" charset="0"/>
              </a:rPr>
              <a:t>Die Verkehrswende ist ausgeblieben</a:t>
            </a:r>
            <a:endParaRPr lang="de-CH" sz="1800" b="0" dirty="0">
              <a:effectLst/>
              <a:latin typeface="Arial" panose="020B0604020202020204" pitchFamily="34" charset="0"/>
              <a:ea typeface="Aptos" panose="020B0004020202020204" pitchFamily="34" charset="0"/>
              <a:cs typeface="Arial" panose="020B0604020202020204" pitchFamily="34" charset="0"/>
            </a:endParaRPr>
          </a:p>
          <a:p>
            <a:pPr>
              <a:lnSpc>
                <a:spcPct val="107000"/>
              </a:lnSpc>
              <a:spcAft>
                <a:spcPts val="800"/>
              </a:spcAft>
              <a:buNone/>
            </a:pPr>
            <a:r>
              <a:rPr lang="de-DE" sz="1800" b="0" dirty="0">
                <a:effectLst/>
                <a:latin typeface="Arial" panose="020B0604020202020204" pitchFamily="34" charset="0"/>
                <a:ea typeface="Aptos" panose="020B0004020202020204" pitchFamily="34" charset="0"/>
                <a:cs typeface="Arial" panose="020B0604020202020204" pitchFamily="34" charset="0"/>
              </a:rPr>
              <a:t> </a:t>
            </a:r>
            <a:endParaRPr lang="de-CH" sz="1800" b="0" dirty="0">
              <a:effectLst/>
              <a:latin typeface="Arial" panose="020B0604020202020204" pitchFamily="34" charset="0"/>
              <a:ea typeface="Aptos" panose="020B0004020202020204" pitchFamily="34" charset="0"/>
              <a:cs typeface="Arial" panose="020B0604020202020204" pitchFamily="34" charset="0"/>
            </a:endParaRPr>
          </a:p>
          <a:p>
            <a:pPr>
              <a:lnSpc>
                <a:spcPct val="107000"/>
              </a:lnSpc>
              <a:spcAft>
                <a:spcPts val="800"/>
              </a:spcAft>
              <a:buNone/>
            </a:pPr>
            <a:r>
              <a:rPr lang="de-DE" sz="1800" b="0" dirty="0">
                <a:effectLst/>
                <a:latin typeface="Arial" panose="020B0604020202020204" pitchFamily="34" charset="0"/>
                <a:ea typeface="Aptos" panose="020B0004020202020204" pitchFamily="34" charset="0"/>
                <a:cs typeface="Arial" panose="020B0604020202020204" pitchFamily="34" charset="0"/>
              </a:rPr>
              <a:t> Die Deutsche Verkehrspolitik ist ein sehr großer Restrukturierungsfall</a:t>
            </a:r>
            <a:endParaRPr lang="de-CH" sz="1800" b="0" dirty="0">
              <a:effectLst/>
              <a:latin typeface="Arial" panose="020B0604020202020204" pitchFamily="34" charset="0"/>
              <a:ea typeface="Aptos" panose="020B0004020202020204" pitchFamily="34" charset="0"/>
              <a:cs typeface="Arial" panose="020B0604020202020204" pitchFamily="34" charset="0"/>
            </a:endParaRPr>
          </a:p>
          <a:p>
            <a:pPr>
              <a:lnSpc>
                <a:spcPct val="107000"/>
              </a:lnSpc>
              <a:spcAft>
                <a:spcPts val="800"/>
              </a:spcAft>
              <a:buNone/>
            </a:pPr>
            <a:r>
              <a:rPr lang="de-DE" sz="1800" b="0" dirty="0">
                <a:effectLst/>
                <a:latin typeface="Arial" panose="020B0604020202020204" pitchFamily="34" charset="0"/>
                <a:ea typeface="Aptos" panose="020B0004020202020204" pitchFamily="34" charset="0"/>
                <a:cs typeface="Arial" panose="020B0604020202020204" pitchFamily="34" charset="0"/>
              </a:rPr>
              <a:t>Deutschland braucht eine neue Verkehrspolitik – wir müssen uns von den Lebenslügen einer bisher gescheiterten Verkehrswende lossagen</a:t>
            </a:r>
            <a:endParaRPr lang="de-CH" sz="1800" b="0" dirty="0">
              <a:effectLst/>
              <a:latin typeface="Arial" panose="020B0604020202020204" pitchFamily="34" charset="0"/>
              <a:ea typeface="Aptos" panose="020B0004020202020204" pitchFamily="34" charset="0"/>
              <a:cs typeface="Arial" panose="020B0604020202020204" pitchFamily="34" charset="0"/>
            </a:endParaRPr>
          </a:p>
          <a:p>
            <a:pPr>
              <a:lnSpc>
                <a:spcPct val="107000"/>
              </a:lnSpc>
              <a:spcAft>
                <a:spcPts val="800"/>
              </a:spcAft>
              <a:buNone/>
            </a:pPr>
            <a:r>
              <a:rPr lang="de-DE" sz="1800" b="0" dirty="0">
                <a:effectLst/>
                <a:latin typeface="Arial" panose="020B0604020202020204" pitchFamily="34" charset="0"/>
                <a:ea typeface="Aptos" panose="020B0004020202020204" pitchFamily="34" charset="0"/>
                <a:cs typeface="Arial" panose="020B0604020202020204" pitchFamily="34" charset="0"/>
              </a:rPr>
              <a:t> </a:t>
            </a:r>
            <a:endParaRPr lang="de-CH" sz="1800" b="0" dirty="0">
              <a:effectLst/>
              <a:latin typeface="Arial" panose="020B0604020202020204" pitchFamily="34" charset="0"/>
              <a:ea typeface="Aptos" panose="020B0004020202020204" pitchFamily="34" charset="0"/>
              <a:cs typeface="Arial" panose="020B0604020202020204" pitchFamily="34" charset="0"/>
            </a:endParaRPr>
          </a:p>
          <a:p>
            <a:pPr>
              <a:lnSpc>
                <a:spcPct val="107000"/>
              </a:lnSpc>
              <a:spcAft>
                <a:spcPts val="800"/>
              </a:spcAft>
            </a:pPr>
            <a:r>
              <a:rPr lang="de-DE" sz="1800" b="0" dirty="0">
                <a:effectLst/>
                <a:latin typeface="Arial" panose="020B0604020202020204" pitchFamily="34" charset="0"/>
                <a:ea typeface="Aptos" panose="020B0004020202020204" pitchFamily="34" charset="0"/>
                <a:cs typeface="Arial" panose="020B0604020202020204" pitchFamily="34" charset="0"/>
              </a:rPr>
              <a:t>Subventionen haben zu keinem Zeitpunkt merklich zur Verkehrswende beigetragen</a:t>
            </a:r>
            <a:endParaRPr lang="de-CH" b="0" dirty="0">
              <a:latin typeface="Arial" panose="020B0604020202020204" pitchFamily="34" charset="0"/>
              <a:cs typeface="Arial" panose="020B0604020202020204" pitchFamily="34" charset="0"/>
            </a:endParaRPr>
          </a:p>
        </p:txBody>
      </p:sp>
      <p:sp>
        <p:nvSpPr>
          <p:cNvPr id="4" name="Kopfzeilenplatzhalter 3">
            <a:extLst>
              <a:ext uri="{FF2B5EF4-FFF2-40B4-BE49-F238E27FC236}">
                <a16:creationId xmlns:a16="http://schemas.microsoft.com/office/drawing/2014/main" id="{5E5EE91D-16A5-379F-76D4-C32885086527}"/>
              </a:ext>
            </a:extLst>
          </p:cNvPr>
          <p:cNvSpPr>
            <a:spLocks noGrp="1"/>
          </p:cNvSpPr>
          <p:nvPr>
            <p:ph type="hdr" sz="quarter"/>
          </p:nvPr>
        </p:nvSpPr>
        <p:spPr/>
        <p:txBody>
          <a:bodyPr/>
          <a:lstStyle/>
          <a:p>
            <a:r>
              <a:rPr lang="de-CH"/>
              <a:t>Prof. Dr. Rüdiger Sterzenbach </a:t>
            </a:r>
          </a:p>
        </p:txBody>
      </p:sp>
      <p:sp>
        <p:nvSpPr>
          <p:cNvPr id="5" name="Foliennummernplatzhalter 4">
            <a:extLst>
              <a:ext uri="{FF2B5EF4-FFF2-40B4-BE49-F238E27FC236}">
                <a16:creationId xmlns:a16="http://schemas.microsoft.com/office/drawing/2014/main" id="{DF116E2D-4882-48F0-5C1A-EE20D609889C}"/>
              </a:ext>
            </a:extLst>
          </p:cNvPr>
          <p:cNvSpPr>
            <a:spLocks noGrp="1"/>
          </p:cNvSpPr>
          <p:nvPr>
            <p:ph type="sldNum" sz="quarter" idx="5"/>
          </p:nvPr>
        </p:nvSpPr>
        <p:spPr/>
        <p:txBody>
          <a:bodyPr/>
          <a:lstStyle/>
          <a:p>
            <a:fld id="{4BCD91BF-B932-405C-A0A8-3AD83A840143}" type="slidenum">
              <a:rPr lang="de-CH" smtClean="0"/>
              <a:t>15</a:t>
            </a:fld>
            <a:endParaRPr lang="de-CH"/>
          </a:p>
        </p:txBody>
      </p:sp>
    </p:spTree>
    <p:extLst>
      <p:ext uri="{BB962C8B-B14F-4D97-AF65-F5344CB8AC3E}">
        <p14:creationId xmlns:p14="http://schemas.microsoft.com/office/powerpoint/2010/main" val="12803195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01E6A9-A634-2B0F-0C80-CF363454B4E0}"/>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de-CH"/>
          </a:p>
        </p:txBody>
      </p:sp>
      <p:sp>
        <p:nvSpPr>
          <p:cNvPr id="3" name="Untertitel 2">
            <a:extLst>
              <a:ext uri="{FF2B5EF4-FFF2-40B4-BE49-F238E27FC236}">
                <a16:creationId xmlns:a16="http://schemas.microsoft.com/office/drawing/2014/main" id="{640FB50B-9211-51B7-013A-C6016933CD0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CH"/>
          </a:p>
        </p:txBody>
      </p:sp>
      <p:sp>
        <p:nvSpPr>
          <p:cNvPr id="4" name="Datumsplatzhalter 3">
            <a:extLst>
              <a:ext uri="{FF2B5EF4-FFF2-40B4-BE49-F238E27FC236}">
                <a16:creationId xmlns:a16="http://schemas.microsoft.com/office/drawing/2014/main" id="{E322E4C5-98E7-933C-403E-02320095E71C}"/>
              </a:ext>
            </a:extLst>
          </p:cNvPr>
          <p:cNvSpPr>
            <a:spLocks noGrp="1"/>
          </p:cNvSpPr>
          <p:nvPr>
            <p:ph type="dt" sz="half" idx="10"/>
          </p:nvPr>
        </p:nvSpPr>
        <p:spPr/>
        <p:txBody>
          <a:bodyPr/>
          <a:lstStyle/>
          <a:p>
            <a:r>
              <a:rPr lang="de-DE"/>
              <a:t>26.03.2025</a:t>
            </a:r>
            <a:endParaRPr lang="de-CH"/>
          </a:p>
        </p:txBody>
      </p:sp>
      <p:sp>
        <p:nvSpPr>
          <p:cNvPr id="5" name="Fußzeilenplatzhalter 4">
            <a:extLst>
              <a:ext uri="{FF2B5EF4-FFF2-40B4-BE49-F238E27FC236}">
                <a16:creationId xmlns:a16="http://schemas.microsoft.com/office/drawing/2014/main" id="{4A6BB008-6354-C5FA-B3E0-D8FB45035809}"/>
              </a:ext>
            </a:extLst>
          </p:cNvPr>
          <p:cNvSpPr>
            <a:spLocks noGrp="1"/>
          </p:cNvSpPr>
          <p:nvPr>
            <p:ph type="ftr" sz="quarter" idx="11"/>
          </p:nvPr>
        </p:nvSpPr>
        <p:spPr/>
        <p:txBody>
          <a:bodyPr/>
          <a:lstStyle/>
          <a:p>
            <a:r>
              <a:rPr lang="de-DE"/>
              <a:t>MEGATRENDS IM VERKEHR</a:t>
            </a:r>
            <a:endParaRPr lang="de-CH"/>
          </a:p>
        </p:txBody>
      </p:sp>
      <p:sp>
        <p:nvSpPr>
          <p:cNvPr id="6" name="Foliennummernplatzhalter 5">
            <a:extLst>
              <a:ext uri="{FF2B5EF4-FFF2-40B4-BE49-F238E27FC236}">
                <a16:creationId xmlns:a16="http://schemas.microsoft.com/office/drawing/2014/main" id="{F4506038-A6E9-3209-D0C7-6E49F0B4580E}"/>
              </a:ext>
            </a:extLst>
          </p:cNvPr>
          <p:cNvSpPr>
            <a:spLocks noGrp="1"/>
          </p:cNvSpPr>
          <p:nvPr>
            <p:ph type="sldNum" sz="quarter" idx="12"/>
          </p:nvPr>
        </p:nvSpPr>
        <p:spPr/>
        <p:txBody>
          <a:bodyPr/>
          <a:lstStyle/>
          <a:p>
            <a:fld id="{550233A8-5EF5-4A6C-A817-54812BB2690E}" type="slidenum">
              <a:rPr lang="de-CH" smtClean="0"/>
              <a:t>‹Nr.›</a:t>
            </a:fld>
            <a:endParaRPr lang="de-CH"/>
          </a:p>
        </p:txBody>
      </p:sp>
    </p:spTree>
    <p:extLst>
      <p:ext uri="{BB962C8B-B14F-4D97-AF65-F5344CB8AC3E}">
        <p14:creationId xmlns:p14="http://schemas.microsoft.com/office/powerpoint/2010/main" val="40762723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441CE7-78AA-0302-CD2A-38BF08F632A8}"/>
              </a:ext>
            </a:extLst>
          </p:cNvPr>
          <p:cNvSpPr>
            <a:spLocks noGrp="1"/>
          </p:cNvSpPr>
          <p:nvPr>
            <p:ph type="title"/>
          </p:nvPr>
        </p:nvSpPr>
        <p:spPr/>
        <p:txBody>
          <a:bodyPr/>
          <a:lstStyle/>
          <a:p>
            <a:r>
              <a:rPr lang="de-DE"/>
              <a:t>Mastertitelformat bearbeiten</a:t>
            </a:r>
            <a:endParaRPr lang="de-CH"/>
          </a:p>
        </p:txBody>
      </p:sp>
      <p:sp>
        <p:nvSpPr>
          <p:cNvPr id="3" name="Vertikaler Textplatzhalter 2">
            <a:extLst>
              <a:ext uri="{FF2B5EF4-FFF2-40B4-BE49-F238E27FC236}">
                <a16:creationId xmlns:a16="http://schemas.microsoft.com/office/drawing/2014/main" id="{F9CD159E-2AAC-EF98-0C43-F13BBB89FF3A}"/>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036A33E9-2DB8-5830-C255-4CCDB9E68B3A}"/>
              </a:ext>
            </a:extLst>
          </p:cNvPr>
          <p:cNvSpPr>
            <a:spLocks noGrp="1"/>
          </p:cNvSpPr>
          <p:nvPr>
            <p:ph type="dt" sz="half" idx="10"/>
          </p:nvPr>
        </p:nvSpPr>
        <p:spPr/>
        <p:txBody>
          <a:bodyPr/>
          <a:lstStyle/>
          <a:p>
            <a:r>
              <a:rPr lang="de-DE"/>
              <a:t>26.03.2025</a:t>
            </a:r>
            <a:endParaRPr lang="de-CH"/>
          </a:p>
        </p:txBody>
      </p:sp>
      <p:sp>
        <p:nvSpPr>
          <p:cNvPr id="5" name="Fußzeilenplatzhalter 4">
            <a:extLst>
              <a:ext uri="{FF2B5EF4-FFF2-40B4-BE49-F238E27FC236}">
                <a16:creationId xmlns:a16="http://schemas.microsoft.com/office/drawing/2014/main" id="{2A532A69-7EA8-03CC-D0AB-00E5614707B3}"/>
              </a:ext>
            </a:extLst>
          </p:cNvPr>
          <p:cNvSpPr>
            <a:spLocks noGrp="1"/>
          </p:cNvSpPr>
          <p:nvPr>
            <p:ph type="ftr" sz="quarter" idx="11"/>
          </p:nvPr>
        </p:nvSpPr>
        <p:spPr/>
        <p:txBody>
          <a:bodyPr/>
          <a:lstStyle/>
          <a:p>
            <a:r>
              <a:rPr lang="de-DE"/>
              <a:t>MEGATRENDS IM VERKEHR</a:t>
            </a:r>
            <a:endParaRPr lang="de-CH"/>
          </a:p>
        </p:txBody>
      </p:sp>
      <p:sp>
        <p:nvSpPr>
          <p:cNvPr id="6" name="Foliennummernplatzhalter 5">
            <a:extLst>
              <a:ext uri="{FF2B5EF4-FFF2-40B4-BE49-F238E27FC236}">
                <a16:creationId xmlns:a16="http://schemas.microsoft.com/office/drawing/2014/main" id="{70600770-05E2-4371-6529-8090DDF543FB}"/>
              </a:ext>
            </a:extLst>
          </p:cNvPr>
          <p:cNvSpPr>
            <a:spLocks noGrp="1"/>
          </p:cNvSpPr>
          <p:nvPr>
            <p:ph type="sldNum" sz="quarter" idx="12"/>
          </p:nvPr>
        </p:nvSpPr>
        <p:spPr/>
        <p:txBody>
          <a:bodyPr/>
          <a:lstStyle/>
          <a:p>
            <a:fld id="{550233A8-5EF5-4A6C-A817-54812BB2690E}" type="slidenum">
              <a:rPr lang="de-CH" smtClean="0"/>
              <a:t>‹Nr.›</a:t>
            </a:fld>
            <a:endParaRPr lang="de-CH"/>
          </a:p>
        </p:txBody>
      </p:sp>
    </p:spTree>
    <p:extLst>
      <p:ext uri="{BB962C8B-B14F-4D97-AF65-F5344CB8AC3E}">
        <p14:creationId xmlns:p14="http://schemas.microsoft.com/office/powerpoint/2010/main" val="38412348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8114F314-6F13-9427-BC12-A4FB73A6053E}"/>
              </a:ext>
            </a:extLst>
          </p:cNvPr>
          <p:cNvSpPr>
            <a:spLocks noGrp="1"/>
          </p:cNvSpPr>
          <p:nvPr>
            <p:ph type="title" orient="vert"/>
          </p:nvPr>
        </p:nvSpPr>
        <p:spPr>
          <a:xfrm>
            <a:off x="8724900" y="365125"/>
            <a:ext cx="2628900" cy="5811838"/>
          </a:xfrm>
        </p:spPr>
        <p:txBody>
          <a:bodyPr vert="eaVert"/>
          <a:lstStyle/>
          <a:p>
            <a:r>
              <a:rPr lang="de-DE"/>
              <a:t>Mastertitelformat bearbeiten</a:t>
            </a:r>
            <a:endParaRPr lang="de-CH"/>
          </a:p>
        </p:txBody>
      </p:sp>
      <p:sp>
        <p:nvSpPr>
          <p:cNvPr id="3" name="Vertikaler Textplatzhalter 2">
            <a:extLst>
              <a:ext uri="{FF2B5EF4-FFF2-40B4-BE49-F238E27FC236}">
                <a16:creationId xmlns:a16="http://schemas.microsoft.com/office/drawing/2014/main" id="{512DD1B4-F84A-8BC2-E26F-ECF8EEC7E076}"/>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CDD982E2-0E4F-756E-A4F0-9ADB249153EA}"/>
              </a:ext>
            </a:extLst>
          </p:cNvPr>
          <p:cNvSpPr>
            <a:spLocks noGrp="1"/>
          </p:cNvSpPr>
          <p:nvPr>
            <p:ph type="dt" sz="half" idx="10"/>
          </p:nvPr>
        </p:nvSpPr>
        <p:spPr/>
        <p:txBody>
          <a:bodyPr/>
          <a:lstStyle/>
          <a:p>
            <a:r>
              <a:rPr lang="de-DE"/>
              <a:t>26.03.2025</a:t>
            </a:r>
            <a:endParaRPr lang="de-CH"/>
          </a:p>
        </p:txBody>
      </p:sp>
      <p:sp>
        <p:nvSpPr>
          <p:cNvPr id="5" name="Fußzeilenplatzhalter 4">
            <a:extLst>
              <a:ext uri="{FF2B5EF4-FFF2-40B4-BE49-F238E27FC236}">
                <a16:creationId xmlns:a16="http://schemas.microsoft.com/office/drawing/2014/main" id="{48746DE4-02B3-8816-EEF7-37F6715A2346}"/>
              </a:ext>
            </a:extLst>
          </p:cNvPr>
          <p:cNvSpPr>
            <a:spLocks noGrp="1"/>
          </p:cNvSpPr>
          <p:nvPr>
            <p:ph type="ftr" sz="quarter" idx="11"/>
          </p:nvPr>
        </p:nvSpPr>
        <p:spPr/>
        <p:txBody>
          <a:bodyPr/>
          <a:lstStyle/>
          <a:p>
            <a:r>
              <a:rPr lang="de-DE"/>
              <a:t>MEGATRENDS IM VERKEHR</a:t>
            </a:r>
            <a:endParaRPr lang="de-CH"/>
          </a:p>
        </p:txBody>
      </p:sp>
      <p:sp>
        <p:nvSpPr>
          <p:cNvPr id="6" name="Foliennummernplatzhalter 5">
            <a:extLst>
              <a:ext uri="{FF2B5EF4-FFF2-40B4-BE49-F238E27FC236}">
                <a16:creationId xmlns:a16="http://schemas.microsoft.com/office/drawing/2014/main" id="{A65CE579-9889-CFD1-93E0-74289352E144}"/>
              </a:ext>
            </a:extLst>
          </p:cNvPr>
          <p:cNvSpPr>
            <a:spLocks noGrp="1"/>
          </p:cNvSpPr>
          <p:nvPr>
            <p:ph type="sldNum" sz="quarter" idx="12"/>
          </p:nvPr>
        </p:nvSpPr>
        <p:spPr/>
        <p:txBody>
          <a:bodyPr/>
          <a:lstStyle/>
          <a:p>
            <a:fld id="{550233A8-5EF5-4A6C-A817-54812BB2690E}" type="slidenum">
              <a:rPr lang="de-CH" smtClean="0"/>
              <a:t>‹Nr.›</a:t>
            </a:fld>
            <a:endParaRPr lang="de-CH"/>
          </a:p>
        </p:txBody>
      </p:sp>
    </p:spTree>
    <p:extLst>
      <p:ext uri="{BB962C8B-B14F-4D97-AF65-F5344CB8AC3E}">
        <p14:creationId xmlns:p14="http://schemas.microsoft.com/office/powerpoint/2010/main" val="30218436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7F1316-B515-B708-1825-534A98E4DA4E}"/>
              </a:ext>
            </a:extLst>
          </p:cNvPr>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de-DE" dirty="0"/>
              <a:t>Mastertitelformat bearbeiten</a:t>
            </a:r>
            <a:endParaRPr lang="de-CH" dirty="0"/>
          </a:p>
        </p:txBody>
      </p:sp>
      <p:sp>
        <p:nvSpPr>
          <p:cNvPr id="3" name="Inhaltsplatzhalter 2">
            <a:extLst>
              <a:ext uri="{FF2B5EF4-FFF2-40B4-BE49-F238E27FC236}">
                <a16:creationId xmlns:a16="http://schemas.microsoft.com/office/drawing/2014/main" id="{874EB321-148F-11C5-3507-EAAFEB4710E0}"/>
              </a:ext>
            </a:extLst>
          </p:cNvPr>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4" name="Datumsplatzhalter 3">
            <a:extLst>
              <a:ext uri="{FF2B5EF4-FFF2-40B4-BE49-F238E27FC236}">
                <a16:creationId xmlns:a16="http://schemas.microsoft.com/office/drawing/2014/main" id="{D1D464A1-02F1-B131-A92B-857E26D02A8C}"/>
              </a:ext>
            </a:extLst>
          </p:cNvPr>
          <p:cNvSpPr>
            <a:spLocks noGrp="1"/>
          </p:cNvSpPr>
          <p:nvPr>
            <p:ph type="dt" sz="half" idx="10"/>
          </p:nvPr>
        </p:nvSpPr>
        <p:spPr/>
        <p:txBody>
          <a:bodyPr/>
          <a:lstStyle/>
          <a:p>
            <a:r>
              <a:rPr lang="de-DE"/>
              <a:t>26.03.2025</a:t>
            </a:r>
            <a:endParaRPr lang="de-CH"/>
          </a:p>
        </p:txBody>
      </p:sp>
      <p:sp>
        <p:nvSpPr>
          <p:cNvPr id="5" name="Fußzeilenplatzhalter 4">
            <a:extLst>
              <a:ext uri="{FF2B5EF4-FFF2-40B4-BE49-F238E27FC236}">
                <a16:creationId xmlns:a16="http://schemas.microsoft.com/office/drawing/2014/main" id="{624EBB2D-C735-ADEE-887D-56A3B02BE291}"/>
              </a:ext>
            </a:extLst>
          </p:cNvPr>
          <p:cNvSpPr>
            <a:spLocks noGrp="1"/>
          </p:cNvSpPr>
          <p:nvPr>
            <p:ph type="ftr" sz="quarter" idx="11"/>
          </p:nvPr>
        </p:nvSpPr>
        <p:spPr/>
        <p:txBody>
          <a:bodyPr/>
          <a:lstStyle>
            <a:lvl1pPr>
              <a:defRPr b="1">
                <a:solidFill>
                  <a:schemeClr val="accent3">
                    <a:lumMod val="75000"/>
                  </a:schemeClr>
                </a:solidFill>
              </a:defRPr>
            </a:lvl1pPr>
          </a:lstStyle>
          <a:p>
            <a:r>
              <a:rPr lang="de-DE" dirty="0"/>
              <a:t>MEGATRENDS IM VERKEHR</a:t>
            </a:r>
            <a:endParaRPr lang="de-CH" dirty="0"/>
          </a:p>
        </p:txBody>
      </p:sp>
      <p:sp>
        <p:nvSpPr>
          <p:cNvPr id="6" name="Foliennummernplatzhalter 5">
            <a:extLst>
              <a:ext uri="{FF2B5EF4-FFF2-40B4-BE49-F238E27FC236}">
                <a16:creationId xmlns:a16="http://schemas.microsoft.com/office/drawing/2014/main" id="{601B2D48-6978-44A1-A6F1-2D66D8DFF9DC}"/>
              </a:ext>
            </a:extLst>
          </p:cNvPr>
          <p:cNvSpPr>
            <a:spLocks noGrp="1"/>
          </p:cNvSpPr>
          <p:nvPr>
            <p:ph type="sldNum" sz="quarter" idx="12"/>
          </p:nvPr>
        </p:nvSpPr>
        <p:spPr/>
        <p:txBody>
          <a:bodyPr/>
          <a:lstStyle/>
          <a:p>
            <a:fld id="{550233A8-5EF5-4A6C-A817-54812BB2690E}" type="slidenum">
              <a:rPr lang="de-CH" smtClean="0"/>
              <a:t>‹Nr.›</a:t>
            </a:fld>
            <a:endParaRPr lang="de-CH"/>
          </a:p>
        </p:txBody>
      </p:sp>
    </p:spTree>
    <p:extLst>
      <p:ext uri="{BB962C8B-B14F-4D97-AF65-F5344CB8AC3E}">
        <p14:creationId xmlns:p14="http://schemas.microsoft.com/office/powerpoint/2010/main" val="3467469500"/>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3031C0-9A62-699A-6ACB-E9F64F2DD0D8}"/>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lang="de-CH"/>
          </a:p>
        </p:txBody>
      </p:sp>
      <p:sp>
        <p:nvSpPr>
          <p:cNvPr id="3" name="Textplatzhalter 2">
            <a:extLst>
              <a:ext uri="{FF2B5EF4-FFF2-40B4-BE49-F238E27FC236}">
                <a16:creationId xmlns:a16="http://schemas.microsoft.com/office/drawing/2014/main" id="{095DA529-A430-E3FF-3132-F9783EF5C23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D9B120AE-FACA-0E52-6448-FD402611F446}"/>
              </a:ext>
            </a:extLst>
          </p:cNvPr>
          <p:cNvSpPr>
            <a:spLocks noGrp="1"/>
          </p:cNvSpPr>
          <p:nvPr>
            <p:ph type="dt" sz="half" idx="10"/>
          </p:nvPr>
        </p:nvSpPr>
        <p:spPr/>
        <p:txBody>
          <a:bodyPr/>
          <a:lstStyle/>
          <a:p>
            <a:r>
              <a:rPr lang="de-DE"/>
              <a:t>26.03.2025</a:t>
            </a:r>
            <a:endParaRPr lang="de-CH"/>
          </a:p>
        </p:txBody>
      </p:sp>
      <p:sp>
        <p:nvSpPr>
          <p:cNvPr id="5" name="Fußzeilenplatzhalter 4">
            <a:extLst>
              <a:ext uri="{FF2B5EF4-FFF2-40B4-BE49-F238E27FC236}">
                <a16:creationId xmlns:a16="http://schemas.microsoft.com/office/drawing/2014/main" id="{8CE04BC7-C5F0-7CE5-9870-81C9A259FA97}"/>
              </a:ext>
            </a:extLst>
          </p:cNvPr>
          <p:cNvSpPr>
            <a:spLocks noGrp="1"/>
          </p:cNvSpPr>
          <p:nvPr>
            <p:ph type="ftr" sz="quarter" idx="11"/>
          </p:nvPr>
        </p:nvSpPr>
        <p:spPr/>
        <p:txBody>
          <a:bodyPr/>
          <a:lstStyle/>
          <a:p>
            <a:r>
              <a:rPr lang="de-DE"/>
              <a:t>MEGATRENDS IM VERKEHR</a:t>
            </a:r>
            <a:endParaRPr lang="de-CH"/>
          </a:p>
        </p:txBody>
      </p:sp>
      <p:sp>
        <p:nvSpPr>
          <p:cNvPr id="6" name="Foliennummernplatzhalter 5">
            <a:extLst>
              <a:ext uri="{FF2B5EF4-FFF2-40B4-BE49-F238E27FC236}">
                <a16:creationId xmlns:a16="http://schemas.microsoft.com/office/drawing/2014/main" id="{642BF665-8193-ACFF-1903-BB3F9DE79EC8}"/>
              </a:ext>
            </a:extLst>
          </p:cNvPr>
          <p:cNvSpPr>
            <a:spLocks noGrp="1"/>
          </p:cNvSpPr>
          <p:nvPr>
            <p:ph type="sldNum" sz="quarter" idx="12"/>
          </p:nvPr>
        </p:nvSpPr>
        <p:spPr/>
        <p:txBody>
          <a:bodyPr/>
          <a:lstStyle/>
          <a:p>
            <a:fld id="{550233A8-5EF5-4A6C-A817-54812BB2690E}" type="slidenum">
              <a:rPr lang="de-CH" smtClean="0"/>
              <a:t>‹Nr.›</a:t>
            </a:fld>
            <a:endParaRPr lang="de-CH"/>
          </a:p>
        </p:txBody>
      </p:sp>
    </p:spTree>
    <p:extLst>
      <p:ext uri="{BB962C8B-B14F-4D97-AF65-F5344CB8AC3E}">
        <p14:creationId xmlns:p14="http://schemas.microsoft.com/office/powerpoint/2010/main" val="17513580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53867C-53D9-BC98-061B-14224132DF7F}"/>
              </a:ext>
            </a:extLst>
          </p:cNvPr>
          <p:cNvSpPr>
            <a:spLocks noGrp="1"/>
          </p:cNvSpPr>
          <p:nvPr>
            <p:ph type="title"/>
          </p:nvPr>
        </p:nvSpPr>
        <p:spPr/>
        <p:txBody>
          <a:bodyPr/>
          <a:lstStyle/>
          <a:p>
            <a:r>
              <a:rPr lang="de-DE"/>
              <a:t>Mastertitelformat bearbeiten</a:t>
            </a:r>
            <a:endParaRPr lang="de-CH"/>
          </a:p>
        </p:txBody>
      </p:sp>
      <p:sp>
        <p:nvSpPr>
          <p:cNvPr id="3" name="Inhaltsplatzhalter 2">
            <a:extLst>
              <a:ext uri="{FF2B5EF4-FFF2-40B4-BE49-F238E27FC236}">
                <a16:creationId xmlns:a16="http://schemas.microsoft.com/office/drawing/2014/main" id="{D596649D-E753-7529-95EB-3436841B8464}"/>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a:extLst>
              <a:ext uri="{FF2B5EF4-FFF2-40B4-BE49-F238E27FC236}">
                <a16:creationId xmlns:a16="http://schemas.microsoft.com/office/drawing/2014/main" id="{607AE4C3-37C1-4043-C960-C92E595843AA}"/>
              </a:ext>
            </a:extLst>
          </p:cNvPr>
          <p:cNvSpPr>
            <a:spLocks noGrp="1"/>
          </p:cNvSpPr>
          <p:nvPr>
            <p:ph sz="half" idx="2"/>
          </p:nvPr>
        </p:nvSpPr>
        <p:spPr>
          <a:xfrm>
            <a:off x="6019800" y="1690688"/>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Datumsplatzhalter 4">
            <a:extLst>
              <a:ext uri="{FF2B5EF4-FFF2-40B4-BE49-F238E27FC236}">
                <a16:creationId xmlns:a16="http://schemas.microsoft.com/office/drawing/2014/main" id="{126F9E9F-D64E-5D66-E0C6-02E43B59E726}"/>
              </a:ext>
            </a:extLst>
          </p:cNvPr>
          <p:cNvSpPr>
            <a:spLocks noGrp="1"/>
          </p:cNvSpPr>
          <p:nvPr>
            <p:ph type="dt" sz="half" idx="10"/>
          </p:nvPr>
        </p:nvSpPr>
        <p:spPr/>
        <p:txBody>
          <a:bodyPr/>
          <a:lstStyle/>
          <a:p>
            <a:r>
              <a:rPr lang="de-DE"/>
              <a:t>26.03.2025</a:t>
            </a:r>
            <a:endParaRPr lang="de-CH"/>
          </a:p>
        </p:txBody>
      </p:sp>
      <p:sp>
        <p:nvSpPr>
          <p:cNvPr id="6" name="Fußzeilenplatzhalter 5">
            <a:extLst>
              <a:ext uri="{FF2B5EF4-FFF2-40B4-BE49-F238E27FC236}">
                <a16:creationId xmlns:a16="http://schemas.microsoft.com/office/drawing/2014/main" id="{8F32666C-9EE8-B7A6-1C6B-E01A51C90C8F}"/>
              </a:ext>
            </a:extLst>
          </p:cNvPr>
          <p:cNvSpPr>
            <a:spLocks noGrp="1"/>
          </p:cNvSpPr>
          <p:nvPr>
            <p:ph type="ftr" sz="quarter" idx="11"/>
          </p:nvPr>
        </p:nvSpPr>
        <p:spPr/>
        <p:txBody>
          <a:bodyPr/>
          <a:lstStyle/>
          <a:p>
            <a:r>
              <a:rPr lang="de-DE"/>
              <a:t>MEGATRENDS IM VERKEHR</a:t>
            </a:r>
            <a:endParaRPr lang="de-CH" dirty="0"/>
          </a:p>
        </p:txBody>
      </p:sp>
      <p:sp>
        <p:nvSpPr>
          <p:cNvPr id="7" name="Foliennummernplatzhalter 6">
            <a:extLst>
              <a:ext uri="{FF2B5EF4-FFF2-40B4-BE49-F238E27FC236}">
                <a16:creationId xmlns:a16="http://schemas.microsoft.com/office/drawing/2014/main" id="{28C28FB2-4CD2-E861-B33D-4C68510B9DFD}"/>
              </a:ext>
            </a:extLst>
          </p:cNvPr>
          <p:cNvSpPr>
            <a:spLocks noGrp="1"/>
          </p:cNvSpPr>
          <p:nvPr>
            <p:ph type="sldNum" sz="quarter" idx="12"/>
          </p:nvPr>
        </p:nvSpPr>
        <p:spPr/>
        <p:txBody>
          <a:bodyPr/>
          <a:lstStyle/>
          <a:p>
            <a:fld id="{550233A8-5EF5-4A6C-A817-54812BB2690E}" type="slidenum">
              <a:rPr lang="de-CH" smtClean="0"/>
              <a:t>‹Nr.›</a:t>
            </a:fld>
            <a:endParaRPr lang="de-CH"/>
          </a:p>
        </p:txBody>
      </p:sp>
    </p:spTree>
    <p:extLst>
      <p:ext uri="{BB962C8B-B14F-4D97-AF65-F5344CB8AC3E}">
        <p14:creationId xmlns:p14="http://schemas.microsoft.com/office/powerpoint/2010/main" val="36283770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457BE4-399A-080C-D9E3-C7F9EBC0EFDA}"/>
              </a:ext>
            </a:extLst>
          </p:cNvPr>
          <p:cNvSpPr>
            <a:spLocks noGrp="1"/>
          </p:cNvSpPr>
          <p:nvPr>
            <p:ph type="title"/>
          </p:nvPr>
        </p:nvSpPr>
        <p:spPr>
          <a:xfrm>
            <a:off x="839788" y="365125"/>
            <a:ext cx="10515600" cy="1325563"/>
          </a:xfrm>
        </p:spPr>
        <p:txBody>
          <a:bodyPr/>
          <a:lstStyle/>
          <a:p>
            <a:r>
              <a:rPr lang="de-DE"/>
              <a:t>Mastertitelformat bearbeiten</a:t>
            </a:r>
            <a:endParaRPr lang="de-CH"/>
          </a:p>
        </p:txBody>
      </p:sp>
      <p:sp>
        <p:nvSpPr>
          <p:cNvPr id="3" name="Textplatzhalter 2">
            <a:extLst>
              <a:ext uri="{FF2B5EF4-FFF2-40B4-BE49-F238E27FC236}">
                <a16:creationId xmlns:a16="http://schemas.microsoft.com/office/drawing/2014/main" id="{B901F573-E560-0D7A-4D65-1C6622504F2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63EB9951-E2C9-B31C-B2DA-5CA75027CDBE}"/>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a:extLst>
              <a:ext uri="{FF2B5EF4-FFF2-40B4-BE49-F238E27FC236}">
                <a16:creationId xmlns:a16="http://schemas.microsoft.com/office/drawing/2014/main" id="{E76E8F9E-3FF5-CAD3-92CA-F78B189F8A5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9D8BC591-51E8-B22F-9467-CAF1E0278936}"/>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Datumsplatzhalter 6">
            <a:extLst>
              <a:ext uri="{FF2B5EF4-FFF2-40B4-BE49-F238E27FC236}">
                <a16:creationId xmlns:a16="http://schemas.microsoft.com/office/drawing/2014/main" id="{CC9F2D7E-2FF5-2EF2-D56B-F696AC30D3D0}"/>
              </a:ext>
            </a:extLst>
          </p:cNvPr>
          <p:cNvSpPr>
            <a:spLocks noGrp="1"/>
          </p:cNvSpPr>
          <p:nvPr>
            <p:ph type="dt" sz="half" idx="10"/>
          </p:nvPr>
        </p:nvSpPr>
        <p:spPr/>
        <p:txBody>
          <a:bodyPr/>
          <a:lstStyle/>
          <a:p>
            <a:r>
              <a:rPr lang="de-DE"/>
              <a:t>26.03.2025</a:t>
            </a:r>
            <a:endParaRPr lang="de-CH"/>
          </a:p>
        </p:txBody>
      </p:sp>
      <p:sp>
        <p:nvSpPr>
          <p:cNvPr id="8" name="Fußzeilenplatzhalter 7">
            <a:extLst>
              <a:ext uri="{FF2B5EF4-FFF2-40B4-BE49-F238E27FC236}">
                <a16:creationId xmlns:a16="http://schemas.microsoft.com/office/drawing/2014/main" id="{D50105E1-1134-B288-1B45-175E79C2FEA0}"/>
              </a:ext>
            </a:extLst>
          </p:cNvPr>
          <p:cNvSpPr>
            <a:spLocks noGrp="1"/>
          </p:cNvSpPr>
          <p:nvPr>
            <p:ph type="ftr" sz="quarter" idx="11"/>
          </p:nvPr>
        </p:nvSpPr>
        <p:spPr/>
        <p:txBody>
          <a:bodyPr/>
          <a:lstStyle/>
          <a:p>
            <a:r>
              <a:rPr lang="de-DE"/>
              <a:t>MEGATRENDS IM VERKEHR</a:t>
            </a:r>
            <a:endParaRPr lang="de-CH"/>
          </a:p>
        </p:txBody>
      </p:sp>
      <p:sp>
        <p:nvSpPr>
          <p:cNvPr id="9" name="Foliennummernplatzhalter 8">
            <a:extLst>
              <a:ext uri="{FF2B5EF4-FFF2-40B4-BE49-F238E27FC236}">
                <a16:creationId xmlns:a16="http://schemas.microsoft.com/office/drawing/2014/main" id="{543A2A17-6E7D-088B-CF5E-7F387CE60B32}"/>
              </a:ext>
            </a:extLst>
          </p:cNvPr>
          <p:cNvSpPr>
            <a:spLocks noGrp="1"/>
          </p:cNvSpPr>
          <p:nvPr>
            <p:ph type="sldNum" sz="quarter" idx="12"/>
          </p:nvPr>
        </p:nvSpPr>
        <p:spPr/>
        <p:txBody>
          <a:bodyPr/>
          <a:lstStyle/>
          <a:p>
            <a:fld id="{550233A8-5EF5-4A6C-A817-54812BB2690E}" type="slidenum">
              <a:rPr lang="de-CH" smtClean="0"/>
              <a:t>‹Nr.›</a:t>
            </a:fld>
            <a:endParaRPr lang="de-CH"/>
          </a:p>
        </p:txBody>
      </p:sp>
    </p:spTree>
    <p:extLst>
      <p:ext uri="{BB962C8B-B14F-4D97-AF65-F5344CB8AC3E}">
        <p14:creationId xmlns:p14="http://schemas.microsoft.com/office/powerpoint/2010/main" val="38378250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9643EA-E4D2-D5E1-19C5-77D070F3DD91}"/>
              </a:ext>
            </a:extLst>
          </p:cNvPr>
          <p:cNvSpPr>
            <a:spLocks noGrp="1"/>
          </p:cNvSpPr>
          <p:nvPr>
            <p:ph type="title"/>
          </p:nvPr>
        </p:nvSpPr>
        <p:spPr/>
        <p:txBody>
          <a:bodyPr/>
          <a:lstStyle/>
          <a:p>
            <a:r>
              <a:rPr lang="de-DE"/>
              <a:t>Mastertitelformat bearbeiten</a:t>
            </a:r>
            <a:endParaRPr lang="de-CH"/>
          </a:p>
        </p:txBody>
      </p:sp>
      <p:sp>
        <p:nvSpPr>
          <p:cNvPr id="3" name="Datumsplatzhalter 2">
            <a:extLst>
              <a:ext uri="{FF2B5EF4-FFF2-40B4-BE49-F238E27FC236}">
                <a16:creationId xmlns:a16="http://schemas.microsoft.com/office/drawing/2014/main" id="{05201906-9750-7345-56E4-C72C0B603A40}"/>
              </a:ext>
            </a:extLst>
          </p:cNvPr>
          <p:cNvSpPr>
            <a:spLocks noGrp="1"/>
          </p:cNvSpPr>
          <p:nvPr>
            <p:ph type="dt" sz="half" idx="10"/>
          </p:nvPr>
        </p:nvSpPr>
        <p:spPr/>
        <p:txBody>
          <a:bodyPr/>
          <a:lstStyle/>
          <a:p>
            <a:r>
              <a:rPr lang="de-DE"/>
              <a:t>26.03.2025</a:t>
            </a:r>
            <a:endParaRPr lang="de-CH"/>
          </a:p>
        </p:txBody>
      </p:sp>
      <p:sp>
        <p:nvSpPr>
          <p:cNvPr id="4" name="Fußzeilenplatzhalter 3">
            <a:extLst>
              <a:ext uri="{FF2B5EF4-FFF2-40B4-BE49-F238E27FC236}">
                <a16:creationId xmlns:a16="http://schemas.microsoft.com/office/drawing/2014/main" id="{9BBB771C-B4FA-2DC8-AA72-63EAF3F21F0C}"/>
              </a:ext>
            </a:extLst>
          </p:cNvPr>
          <p:cNvSpPr>
            <a:spLocks noGrp="1"/>
          </p:cNvSpPr>
          <p:nvPr>
            <p:ph type="ftr" sz="quarter" idx="11"/>
          </p:nvPr>
        </p:nvSpPr>
        <p:spPr/>
        <p:txBody>
          <a:bodyPr/>
          <a:lstStyle/>
          <a:p>
            <a:r>
              <a:rPr lang="de-DE"/>
              <a:t>MEGATRENDS IM VERKEHR</a:t>
            </a:r>
            <a:endParaRPr lang="de-CH"/>
          </a:p>
        </p:txBody>
      </p:sp>
      <p:sp>
        <p:nvSpPr>
          <p:cNvPr id="5" name="Foliennummernplatzhalter 4">
            <a:extLst>
              <a:ext uri="{FF2B5EF4-FFF2-40B4-BE49-F238E27FC236}">
                <a16:creationId xmlns:a16="http://schemas.microsoft.com/office/drawing/2014/main" id="{2C82C1BC-BC4A-02A8-7272-00A7F86B52EE}"/>
              </a:ext>
            </a:extLst>
          </p:cNvPr>
          <p:cNvSpPr>
            <a:spLocks noGrp="1"/>
          </p:cNvSpPr>
          <p:nvPr>
            <p:ph type="sldNum" sz="quarter" idx="12"/>
          </p:nvPr>
        </p:nvSpPr>
        <p:spPr/>
        <p:txBody>
          <a:bodyPr/>
          <a:lstStyle/>
          <a:p>
            <a:fld id="{550233A8-5EF5-4A6C-A817-54812BB2690E}" type="slidenum">
              <a:rPr lang="de-CH" smtClean="0"/>
              <a:t>‹Nr.›</a:t>
            </a:fld>
            <a:endParaRPr lang="de-CH"/>
          </a:p>
        </p:txBody>
      </p:sp>
    </p:spTree>
    <p:extLst>
      <p:ext uri="{BB962C8B-B14F-4D97-AF65-F5344CB8AC3E}">
        <p14:creationId xmlns:p14="http://schemas.microsoft.com/office/powerpoint/2010/main" val="26036949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435485BE-24F6-EEA4-CD79-A395E2D57F47}"/>
              </a:ext>
            </a:extLst>
          </p:cNvPr>
          <p:cNvSpPr>
            <a:spLocks noGrp="1"/>
          </p:cNvSpPr>
          <p:nvPr>
            <p:ph type="dt" sz="half" idx="10"/>
          </p:nvPr>
        </p:nvSpPr>
        <p:spPr/>
        <p:txBody>
          <a:bodyPr/>
          <a:lstStyle/>
          <a:p>
            <a:r>
              <a:rPr lang="de-DE"/>
              <a:t>26.03.2025</a:t>
            </a:r>
            <a:endParaRPr lang="de-CH"/>
          </a:p>
        </p:txBody>
      </p:sp>
      <p:sp>
        <p:nvSpPr>
          <p:cNvPr id="3" name="Fußzeilenplatzhalter 2">
            <a:extLst>
              <a:ext uri="{FF2B5EF4-FFF2-40B4-BE49-F238E27FC236}">
                <a16:creationId xmlns:a16="http://schemas.microsoft.com/office/drawing/2014/main" id="{E2EA1B15-EF6E-0C06-7D22-7DB2733EAB04}"/>
              </a:ext>
            </a:extLst>
          </p:cNvPr>
          <p:cNvSpPr>
            <a:spLocks noGrp="1"/>
          </p:cNvSpPr>
          <p:nvPr>
            <p:ph type="ftr" sz="quarter" idx="11"/>
          </p:nvPr>
        </p:nvSpPr>
        <p:spPr/>
        <p:txBody>
          <a:bodyPr/>
          <a:lstStyle/>
          <a:p>
            <a:r>
              <a:rPr lang="de-DE"/>
              <a:t>MEGATRENDS IM VERKEHR</a:t>
            </a:r>
            <a:endParaRPr lang="de-CH"/>
          </a:p>
        </p:txBody>
      </p:sp>
      <p:sp>
        <p:nvSpPr>
          <p:cNvPr id="4" name="Foliennummernplatzhalter 3">
            <a:extLst>
              <a:ext uri="{FF2B5EF4-FFF2-40B4-BE49-F238E27FC236}">
                <a16:creationId xmlns:a16="http://schemas.microsoft.com/office/drawing/2014/main" id="{681B7E35-4B52-B133-09F2-857321A5433F}"/>
              </a:ext>
            </a:extLst>
          </p:cNvPr>
          <p:cNvSpPr>
            <a:spLocks noGrp="1"/>
          </p:cNvSpPr>
          <p:nvPr>
            <p:ph type="sldNum" sz="quarter" idx="12"/>
          </p:nvPr>
        </p:nvSpPr>
        <p:spPr/>
        <p:txBody>
          <a:bodyPr/>
          <a:lstStyle/>
          <a:p>
            <a:fld id="{550233A8-5EF5-4A6C-A817-54812BB2690E}" type="slidenum">
              <a:rPr lang="de-CH" smtClean="0"/>
              <a:t>‹Nr.›</a:t>
            </a:fld>
            <a:endParaRPr lang="de-CH"/>
          </a:p>
        </p:txBody>
      </p:sp>
    </p:spTree>
    <p:extLst>
      <p:ext uri="{BB962C8B-B14F-4D97-AF65-F5344CB8AC3E}">
        <p14:creationId xmlns:p14="http://schemas.microsoft.com/office/powerpoint/2010/main" val="1121076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922D9A-BDB4-168C-78E1-5A605574D82F}"/>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CH"/>
          </a:p>
        </p:txBody>
      </p:sp>
      <p:sp>
        <p:nvSpPr>
          <p:cNvPr id="3" name="Inhaltsplatzhalter 2">
            <a:extLst>
              <a:ext uri="{FF2B5EF4-FFF2-40B4-BE49-F238E27FC236}">
                <a16:creationId xmlns:a16="http://schemas.microsoft.com/office/drawing/2014/main" id="{99300490-F5E2-7B4A-B1B7-5BB55B71AB5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a:extLst>
              <a:ext uri="{FF2B5EF4-FFF2-40B4-BE49-F238E27FC236}">
                <a16:creationId xmlns:a16="http://schemas.microsoft.com/office/drawing/2014/main" id="{64FDC2F6-800D-83B1-D8CC-68623746C6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F8A8E156-A584-DCCF-07B4-3BA6A74125DD}"/>
              </a:ext>
            </a:extLst>
          </p:cNvPr>
          <p:cNvSpPr>
            <a:spLocks noGrp="1"/>
          </p:cNvSpPr>
          <p:nvPr>
            <p:ph type="dt" sz="half" idx="10"/>
          </p:nvPr>
        </p:nvSpPr>
        <p:spPr/>
        <p:txBody>
          <a:bodyPr/>
          <a:lstStyle/>
          <a:p>
            <a:r>
              <a:rPr lang="de-DE"/>
              <a:t>26.03.2025</a:t>
            </a:r>
            <a:endParaRPr lang="de-CH"/>
          </a:p>
        </p:txBody>
      </p:sp>
      <p:sp>
        <p:nvSpPr>
          <p:cNvPr id="6" name="Fußzeilenplatzhalter 5">
            <a:extLst>
              <a:ext uri="{FF2B5EF4-FFF2-40B4-BE49-F238E27FC236}">
                <a16:creationId xmlns:a16="http://schemas.microsoft.com/office/drawing/2014/main" id="{A691DE48-0FDB-DCD7-306E-8B93C075CA8E}"/>
              </a:ext>
            </a:extLst>
          </p:cNvPr>
          <p:cNvSpPr>
            <a:spLocks noGrp="1"/>
          </p:cNvSpPr>
          <p:nvPr>
            <p:ph type="ftr" sz="quarter" idx="11"/>
          </p:nvPr>
        </p:nvSpPr>
        <p:spPr/>
        <p:txBody>
          <a:bodyPr/>
          <a:lstStyle/>
          <a:p>
            <a:r>
              <a:rPr lang="de-DE"/>
              <a:t>MEGATRENDS IM VERKEHR</a:t>
            </a:r>
            <a:endParaRPr lang="de-CH"/>
          </a:p>
        </p:txBody>
      </p:sp>
      <p:sp>
        <p:nvSpPr>
          <p:cNvPr id="7" name="Foliennummernplatzhalter 6">
            <a:extLst>
              <a:ext uri="{FF2B5EF4-FFF2-40B4-BE49-F238E27FC236}">
                <a16:creationId xmlns:a16="http://schemas.microsoft.com/office/drawing/2014/main" id="{3A033801-98DC-CBAC-350E-19FB809A826D}"/>
              </a:ext>
            </a:extLst>
          </p:cNvPr>
          <p:cNvSpPr>
            <a:spLocks noGrp="1"/>
          </p:cNvSpPr>
          <p:nvPr>
            <p:ph type="sldNum" sz="quarter" idx="12"/>
          </p:nvPr>
        </p:nvSpPr>
        <p:spPr/>
        <p:txBody>
          <a:bodyPr/>
          <a:lstStyle/>
          <a:p>
            <a:fld id="{550233A8-5EF5-4A6C-A817-54812BB2690E}" type="slidenum">
              <a:rPr lang="de-CH" smtClean="0"/>
              <a:t>‹Nr.›</a:t>
            </a:fld>
            <a:endParaRPr lang="de-CH"/>
          </a:p>
        </p:txBody>
      </p:sp>
    </p:spTree>
    <p:extLst>
      <p:ext uri="{BB962C8B-B14F-4D97-AF65-F5344CB8AC3E}">
        <p14:creationId xmlns:p14="http://schemas.microsoft.com/office/powerpoint/2010/main" val="41631424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DEA949-60D7-D65B-25F1-295186EF1166}"/>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CH"/>
          </a:p>
        </p:txBody>
      </p:sp>
      <p:sp>
        <p:nvSpPr>
          <p:cNvPr id="3" name="Bildplatzhalter 2">
            <a:extLst>
              <a:ext uri="{FF2B5EF4-FFF2-40B4-BE49-F238E27FC236}">
                <a16:creationId xmlns:a16="http://schemas.microsoft.com/office/drawing/2014/main" id="{726F39CB-EED0-364D-0E7A-B2AC90022FD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a:extLst>
              <a:ext uri="{FF2B5EF4-FFF2-40B4-BE49-F238E27FC236}">
                <a16:creationId xmlns:a16="http://schemas.microsoft.com/office/drawing/2014/main" id="{0CC899AE-2B05-1C35-184C-6193DF476B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A90DD6F1-8109-4AA0-3403-093A9CF9CFF9}"/>
              </a:ext>
            </a:extLst>
          </p:cNvPr>
          <p:cNvSpPr>
            <a:spLocks noGrp="1"/>
          </p:cNvSpPr>
          <p:nvPr>
            <p:ph type="dt" sz="half" idx="10"/>
          </p:nvPr>
        </p:nvSpPr>
        <p:spPr/>
        <p:txBody>
          <a:bodyPr/>
          <a:lstStyle/>
          <a:p>
            <a:r>
              <a:rPr lang="de-DE"/>
              <a:t>26.03.2025</a:t>
            </a:r>
            <a:endParaRPr lang="de-CH"/>
          </a:p>
        </p:txBody>
      </p:sp>
      <p:sp>
        <p:nvSpPr>
          <p:cNvPr id="6" name="Fußzeilenplatzhalter 5">
            <a:extLst>
              <a:ext uri="{FF2B5EF4-FFF2-40B4-BE49-F238E27FC236}">
                <a16:creationId xmlns:a16="http://schemas.microsoft.com/office/drawing/2014/main" id="{151A1812-3F48-930E-3E0F-A4402D00D0DA}"/>
              </a:ext>
            </a:extLst>
          </p:cNvPr>
          <p:cNvSpPr>
            <a:spLocks noGrp="1"/>
          </p:cNvSpPr>
          <p:nvPr>
            <p:ph type="ftr" sz="quarter" idx="11"/>
          </p:nvPr>
        </p:nvSpPr>
        <p:spPr/>
        <p:txBody>
          <a:bodyPr/>
          <a:lstStyle/>
          <a:p>
            <a:r>
              <a:rPr lang="de-DE"/>
              <a:t>MEGATRENDS IM VERKEHR</a:t>
            </a:r>
            <a:endParaRPr lang="de-CH"/>
          </a:p>
        </p:txBody>
      </p:sp>
      <p:sp>
        <p:nvSpPr>
          <p:cNvPr id="7" name="Foliennummernplatzhalter 6">
            <a:extLst>
              <a:ext uri="{FF2B5EF4-FFF2-40B4-BE49-F238E27FC236}">
                <a16:creationId xmlns:a16="http://schemas.microsoft.com/office/drawing/2014/main" id="{9AAE06E5-E10A-E376-2783-8B3FAB90B9F6}"/>
              </a:ext>
            </a:extLst>
          </p:cNvPr>
          <p:cNvSpPr>
            <a:spLocks noGrp="1"/>
          </p:cNvSpPr>
          <p:nvPr>
            <p:ph type="sldNum" sz="quarter" idx="12"/>
          </p:nvPr>
        </p:nvSpPr>
        <p:spPr/>
        <p:txBody>
          <a:bodyPr/>
          <a:lstStyle/>
          <a:p>
            <a:fld id="{550233A8-5EF5-4A6C-A817-54812BB2690E}" type="slidenum">
              <a:rPr lang="de-CH" smtClean="0"/>
              <a:t>‹Nr.›</a:t>
            </a:fld>
            <a:endParaRPr lang="de-CH"/>
          </a:p>
        </p:txBody>
      </p:sp>
    </p:spTree>
    <p:extLst>
      <p:ext uri="{BB962C8B-B14F-4D97-AF65-F5344CB8AC3E}">
        <p14:creationId xmlns:p14="http://schemas.microsoft.com/office/powerpoint/2010/main" val="10469660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tint val="93000"/>
                <a:satMod val="150000"/>
                <a:shade val="98000"/>
                <a:lumMod val="102000"/>
              </a:schemeClr>
            </a:gs>
            <a:gs pos="50000">
              <a:schemeClr val="bg1">
                <a:lumMod val="85000"/>
              </a:schemeClr>
            </a:gs>
            <a:gs pos="100000">
              <a:schemeClr val="bg1">
                <a:shade val="63000"/>
                <a:satMod val="120000"/>
              </a:schemeClr>
            </a:gs>
          </a:gsLst>
          <a:lin ang="5400000" scaled="0"/>
          <a:tileRect/>
        </a:grad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E34422B1-F6C2-8A32-9C74-D40A21DCAD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dirty="0"/>
              <a:t>Mastertitelformat bearbeiten</a:t>
            </a:r>
            <a:endParaRPr lang="de-CH" dirty="0"/>
          </a:p>
        </p:txBody>
      </p:sp>
      <p:sp>
        <p:nvSpPr>
          <p:cNvPr id="3" name="Textplatzhalter 2">
            <a:extLst>
              <a:ext uri="{FF2B5EF4-FFF2-40B4-BE49-F238E27FC236}">
                <a16:creationId xmlns:a16="http://schemas.microsoft.com/office/drawing/2014/main" id="{2BDD3D0F-9A34-9D79-404A-9921F33F0B6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4" name="Datumsplatzhalter 3">
            <a:extLst>
              <a:ext uri="{FF2B5EF4-FFF2-40B4-BE49-F238E27FC236}">
                <a16:creationId xmlns:a16="http://schemas.microsoft.com/office/drawing/2014/main" id="{87F39BEF-324A-6B46-68A8-997F8EDB14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r>
              <a:rPr lang="de-DE"/>
              <a:t>26.03.2025</a:t>
            </a:r>
            <a:endParaRPr lang="de-CH"/>
          </a:p>
        </p:txBody>
      </p:sp>
      <p:sp>
        <p:nvSpPr>
          <p:cNvPr id="5" name="Fußzeilenplatzhalter 4">
            <a:extLst>
              <a:ext uri="{FF2B5EF4-FFF2-40B4-BE49-F238E27FC236}">
                <a16:creationId xmlns:a16="http://schemas.microsoft.com/office/drawing/2014/main" id="{3323FF24-06AF-D659-4B81-70F0C9160F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Arial" panose="020B0604020202020204" pitchFamily="34" charset="0"/>
                <a:cs typeface="Arial" panose="020B0604020202020204" pitchFamily="34" charset="0"/>
              </a:defRPr>
            </a:lvl1pPr>
          </a:lstStyle>
          <a:p>
            <a:r>
              <a:rPr lang="de-DE"/>
              <a:t>MEGATRENDS IM VERKEHR</a:t>
            </a:r>
            <a:endParaRPr lang="de-CH" dirty="0"/>
          </a:p>
        </p:txBody>
      </p:sp>
      <p:sp>
        <p:nvSpPr>
          <p:cNvPr id="6" name="Foliennummernplatzhalter 5">
            <a:extLst>
              <a:ext uri="{FF2B5EF4-FFF2-40B4-BE49-F238E27FC236}">
                <a16:creationId xmlns:a16="http://schemas.microsoft.com/office/drawing/2014/main" id="{ED213F8B-A943-1F08-66D6-CD1351CBA8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50233A8-5EF5-4A6C-A817-54812BB2690E}" type="slidenum">
              <a:rPr lang="de-CH" smtClean="0"/>
              <a:t>‹Nr.›</a:t>
            </a:fld>
            <a:endParaRPr lang="de-CH" dirty="0"/>
          </a:p>
        </p:txBody>
      </p:sp>
      <p:pic>
        <p:nvPicPr>
          <p:cNvPr id="8" name="Grafik 7" descr="Ein Bild, das Zeichnung, Entwurf, Darstellung, Wappen enthält.&#10;&#10;KI-generierte Inhalte können fehlerhaft sein.">
            <a:extLst>
              <a:ext uri="{FF2B5EF4-FFF2-40B4-BE49-F238E27FC236}">
                <a16:creationId xmlns:a16="http://schemas.microsoft.com/office/drawing/2014/main" id="{7240C4DF-25E7-A5D0-99B5-47B99D80B7B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0561334" y="357606"/>
            <a:ext cx="994172" cy="132556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3268944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www.ruediger-sterzenbach.de/"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umsplatzhalter 7">
            <a:extLst>
              <a:ext uri="{FF2B5EF4-FFF2-40B4-BE49-F238E27FC236}">
                <a16:creationId xmlns:a16="http://schemas.microsoft.com/office/drawing/2014/main" id="{B78C7AAD-CC10-2646-D58B-EE39AB2BF173}"/>
              </a:ext>
            </a:extLst>
          </p:cNvPr>
          <p:cNvSpPr>
            <a:spLocks noGrp="1"/>
          </p:cNvSpPr>
          <p:nvPr>
            <p:ph type="dt" sz="half" idx="10"/>
          </p:nvPr>
        </p:nvSpPr>
        <p:spPr/>
        <p:txBody>
          <a:bodyPr/>
          <a:lstStyle/>
          <a:p>
            <a:r>
              <a:rPr lang="de-DE"/>
              <a:t>26.03.2025</a:t>
            </a:r>
            <a:endParaRPr lang="de-CH"/>
          </a:p>
        </p:txBody>
      </p:sp>
      <p:sp>
        <p:nvSpPr>
          <p:cNvPr id="9" name="Fußzeilenplatzhalter 8">
            <a:extLst>
              <a:ext uri="{FF2B5EF4-FFF2-40B4-BE49-F238E27FC236}">
                <a16:creationId xmlns:a16="http://schemas.microsoft.com/office/drawing/2014/main" id="{019F07C4-D39B-0B4E-363A-775C193B933E}"/>
              </a:ext>
            </a:extLst>
          </p:cNvPr>
          <p:cNvSpPr>
            <a:spLocks noGrp="1"/>
          </p:cNvSpPr>
          <p:nvPr>
            <p:ph type="ftr" sz="quarter" idx="11"/>
          </p:nvPr>
        </p:nvSpPr>
        <p:spPr/>
        <p:txBody>
          <a:bodyPr/>
          <a:lstStyle/>
          <a:p>
            <a:r>
              <a:rPr lang="de-DE"/>
              <a:t>MEGATRENDS IM VERKEHR</a:t>
            </a:r>
            <a:endParaRPr lang="de-CH" dirty="0"/>
          </a:p>
        </p:txBody>
      </p:sp>
      <p:sp>
        <p:nvSpPr>
          <p:cNvPr id="10" name="TextBox 3">
            <a:extLst>
              <a:ext uri="{FF2B5EF4-FFF2-40B4-BE49-F238E27FC236}">
                <a16:creationId xmlns:a16="http://schemas.microsoft.com/office/drawing/2014/main" id="{9A31EA2C-C84D-B273-B356-8A0A1DCB9707}"/>
              </a:ext>
            </a:extLst>
          </p:cNvPr>
          <p:cNvSpPr txBox="1">
            <a:spLocks noGrp="1"/>
          </p:cNvSpPr>
          <p:nvPr>
            <p:ph idx="1"/>
          </p:nvPr>
        </p:nvSpPr>
        <p:spPr>
          <a:xfrm>
            <a:off x="838200" y="1825625"/>
            <a:ext cx="9848850" cy="3290709"/>
          </a:xfrm>
          <a:prstGeom prst="rect">
            <a:avLst/>
          </a:prstGeom>
        </p:spPr>
        <p:txBody>
          <a:bodyPr wrap="square" lIns="0" tIns="0" rIns="0" bIns="0" rtlCol="0" anchor="t">
            <a:spAutoFit/>
          </a:bodyPr>
          <a:lstStyle/>
          <a:p>
            <a:pPr marL="0" indent="0" algn="ctr">
              <a:lnSpc>
                <a:spcPts val="9000"/>
              </a:lnSpc>
              <a:spcBef>
                <a:spcPct val="0"/>
              </a:spcBef>
              <a:buNone/>
            </a:pPr>
            <a:r>
              <a:rPr lang="en-US" sz="4000" b="1" dirty="0">
                <a:solidFill>
                  <a:schemeClr val="tx1">
                    <a:lumMod val="75000"/>
                    <a:lumOff val="25000"/>
                  </a:schemeClr>
                </a:solidFill>
                <a:latin typeface="Arial" panose="020B0604020202020204" pitchFamily="34" charset="0"/>
                <a:ea typeface="Roboto Bold"/>
                <a:cs typeface="Arial" panose="020B0604020202020204" pitchFamily="34" charset="0"/>
                <a:sym typeface="Roboto Bold"/>
              </a:rPr>
              <a:t>WIR MÜSSEN DIE VERKEHRSPOLITIK ÖKOLOGISCH UND ÖKONOMISCH NEU JUSTIEREN</a:t>
            </a:r>
          </a:p>
        </p:txBody>
      </p:sp>
      <p:sp>
        <p:nvSpPr>
          <p:cNvPr id="11" name="Foliennummernplatzhalter 10">
            <a:extLst>
              <a:ext uri="{FF2B5EF4-FFF2-40B4-BE49-F238E27FC236}">
                <a16:creationId xmlns:a16="http://schemas.microsoft.com/office/drawing/2014/main" id="{2D9319F2-CD93-28ED-706F-D34F050FEF5F}"/>
              </a:ext>
            </a:extLst>
          </p:cNvPr>
          <p:cNvSpPr>
            <a:spLocks noGrp="1"/>
          </p:cNvSpPr>
          <p:nvPr>
            <p:ph type="sldNum" sz="quarter" idx="12"/>
          </p:nvPr>
        </p:nvSpPr>
        <p:spPr/>
        <p:txBody>
          <a:bodyPr/>
          <a:lstStyle/>
          <a:p>
            <a:fld id="{550233A8-5EF5-4A6C-A817-54812BB2690E}" type="slidenum">
              <a:rPr lang="de-CH" smtClean="0"/>
              <a:t>1</a:t>
            </a:fld>
            <a:endParaRPr lang="de-CH"/>
          </a:p>
        </p:txBody>
      </p:sp>
    </p:spTree>
    <p:extLst>
      <p:ext uri="{BB962C8B-B14F-4D97-AF65-F5344CB8AC3E}">
        <p14:creationId xmlns:p14="http://schemas.microsoft.com/office/powerpoint/2010/main" val="22091662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2ADC43-27D7-A582-4265-4FF2F03B3E0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4A71B46-09AC-A83F-FF37-68C3AACE0A69}"/>
              </a:ext>
            </a:extLst>
          </p:cNvPr>
          <p:cNvSpPr>
            <a:spLocks noGrp="1"/>
          </p:cNvSpPr>
          <p:nvPr>
            <p:ph type="title"/>
          </p:nvPr>
        </p:nvSpPr>
        <p:spPr/>
        <p:txBody>
          <a:bodyPr/>
          <a:lstStyle/>
          <a:p>
            <a:pPr>
              <a:buNone/>
            </a:pPr>
            <a:r>
              <a:rPr lang="de-DE" sz="4400" dirty="0"/>
              <a:t>Buchveröffentlichung </a:t>
            </a:r>
            <a:br>
              <a:rPr lang="de-DE" sz="4400" dirty="0"/>
            </a:br>
            <a:r>
              <a:rPr lang="de-DE" sz="4400" dirty="0"/>
              <a:t>zum Kongress</a:t>
            </a:r>
          </a:p>
        </p:txBody>
      </p:sp>
      <p:sp>
        <p:nvSpPr>
          <p:cNvPr id="7" name="Inhaltsplatzhalter 6">
            <a:extLst>
              <a:ext uri="{FF2B5EF4-FFF2-40B4-BE49-F238E27FC236}">
                <a16:creationId xmlns:a16="http://schemas.microsoft.com/office/drawing/2014/main" id="{0E0395AA-A8D1-32C0-E149-ED2373447E75}"/>
              </a:ext>
            </a:extLst>
          </p:cNvPr>
          <p:cNvSpPr>
            <a:spLocks noGrp="1"/>
          </p:cNvSpPr>
          <p:nvPr>
            <p:ph idx="1"/>
          </p:nvPr>
        </p:nvSpPr>
        <p:spPr>
          <a:xfrm>
            <a:off x="4038600" y="1847850"/>
            <a:ext cx="7508358" cy="4351338"/>
          </a:xfrm>
        </p:spPr>
        <p:txBody>
          <a:bodyPr>
            <a:noAutofit/>
          </a:bodyPr>
          <a:lstStyle/>
          <a:p>
            <a:pPr>
              <a:buNone/>
            </a:pPr>
            <a:endParaRPr lang="de-DE" sz="2000" b="1" dirty="0"/>
          </a:p>
          <a:p>
            <a:pPr>
              <a:lnSpc>
                <a:spcPct val="80000"/>
              </a:lnSpc>
              <a:buNone/>
            </a:pPr>
            <a:r>
              <a:rPr lang="de-DE" sz="2000" b="1" dirty="0"/>
              <a:t>DER HINTERGRUND:</a:t>
            </a:r>
          </a:p>
          <a:p>
            <a:pPr>
              <a:lnSpc>
                <a:spcPct val="80000"/>
              </a:lnSpc>
              <a:buNone/>
            </a:pPr>
            <a:endParaRPr lang="de-DE" sz="2000" b="1" dirty="0"/>
          </a:p>
          <a:p>
            <a:pPr>
              <a:lnSpc>
                <a:spcPct val="80000"/>
              </a:lnSpc>
              <a:buFont typeface="Arial" panose="020B0604020202020204" pitchFamily="34" charset="0"/>
              <a:buChar char="•"/>
            </a:pPr>
            <a:r>
              <a:rPr lang="de-DE" sz="2000" dirty="0"/>
              <a:t>In den kommenden Tagen erscheint unser </a:t>
            </a:r>
            <a:r>
              <a:rPr lang="de-DE" sz="2000" b="1" dirty="0"/>
              <a:t>350-seitiges Buch</a:t>
            </a:r>
            <a:r>
              <a:rPr lang="de-DE" sz="2000" dirty="0"/>
              <a:t> mit dem gleichen Titel wie der Kongress</a:t>
            </a:r>
          </a:p>
          <a:p>
            <a:pPr>
              <a:lnSpc>
                <a:spcPct val="80000"/>
              </a:lnSpc>
              <a:buFont typeface="Arial" panose="020B0604020202020204" pitchFamily="34" charset="0"/>
              <a:buChar char="•"/>
            </a:pPr>
            <a:r>
              <a:rPr lang="de-DE" sz="2000" dirty="0"/>
              <a:t>Verfasser </a:t>
            </a:r>
            <a:r>
              <a:rPr lang="de-DE" sz="2000" b="1" dirty="0"/>
              <a:t>Prof. Dr. Frank </a:t>
            </a:r>
            <a:r>
              <a:rPr lang="de-DE" sz="2000" b="1" dirty="0" err="1"/>
              <a:t>Fichert</a:t>
            </a:r>
            <a:r>
              <a:rPr lang="de-DE" sz="2000" b="1" dirty="0"/>
              <a:t> &amp; </a:t>
            </a:r>
            <a:r>
              <a:rPr lang="de-DE" sz="2000" dirty="0"/>
              <a:t> </a:t>
            </a:r>
            <a:r>
              <a:rPr lang="de-DE" sz="2000" b="1" dirty="0"/>
              <a:t>Prof. Dr. Rüdiger Sterzenbach</a:t>
            </a:r>
            <a:endParaRPr lang="de-DE" sz="2000" dirty="0"/>
          </a:p>
          <a:p>
            <a:pPr>
              <a:lnSpc>
                <a:spcPct val="80000"/>
              </a:lnSpc>
              <a:buFont typeface="Arial" panose="020B0604020202020204" pitchFamily="34" charset="0"/>
              <a:buChar char="•"/>
            </a:pPr>
            <a:r>
              <a:rPr lang="de-DE" sz="2000" b="1" dirty="0"/>
              <a:t>Besonderer Dank</a:t>
            </a:r>
            <a:r>
              <a:rPr lang="de-DE" sz="2000" dirty="0"/>
              <a:t> an </a:t>
            </a:r>
            <a:r>
              <a:rPr lang="de-DE" sz="2000" b="1" dirty="0"/>
              <a:t>Frau Dr. </a:t>
            </a:r>
            <a:r>
              <a:rPr lang="de-DE" sz="2000" b="1" dirty="0" err="1"/>
              <a:t>Jürschik</a:t>
            </a:r>
            <a:r>
              <a:rPr lang="de-DE" sz="2000" b="1" dirty="0"/>
              <a:t>-Grau</a:t>
            </a:r>
            <a:r>
              <a:rPr lang="de-DE" sz="2000" dirty="0"/>
              <a:t> für ihre wertvolle rechtliche Beratung</a:t>
            </a:r>
          </a:p>
          <a:p>
            <a:pPr marL="0" indent="0">
              <a:lnSpc>
                <a:spcPct val="80000"/>
              </a:lnSpc>
              <a:buNone/>
            </a:pPr>
            <a:endParaRPr lang="de-DE" sz="2000" b="1" dirty="0"/>
          </a:p>
          <a:p>
            <a:pPr marL="0" indent="0">
              <a:lnSpc>
                <a:spcPct val="80000"/>
              </a:lnSpc>
              <a:buNone/>
            </a:pPr>
            <a:r>
              <a:rPr lang="de-DE" sz="2400" b="1" dirty="0">
                <a:solidFill>
                  <a:schemeClr val="accent3">
                    <a:lumMod val="75000"/>
                  </a:schemeClr>
                </a:solidFill>
              </a:rPr>
              <a:t>Werfen Sie einen ersten Blick in die ausliegenden Buchunterlagen</a:t>
            </a:r>
            <a:endParaRPr lang="de-DE" sz="2400" dirty="0">
              <a:solidFill>
                <a:schemeClr val="accent3">
                  <a:lumMod val="75000"/>
                </a:schemeClr>
              </a:solidFill>
            </a:endParaRPr>
          </a:p>
        </p:txBody>
      </p:sp>
      <p:sp>
        <p:nvSpPr>
          <p:cNvPr id="8" name="Datumsplatzhalter 7">
            <a:extLst>
              <a:ext uri="{FF2B5EF4-FFF2-40B4-BE49-F238E27FC236}">
                <a16:creationId xmlns:a16="http://schemas.microsoft.com/office/drawing/2014/main" id="{8654D061-6B02-BE0B-CAD2-E1EB2FE5D0A0}"/>
              </a:ext>
            </a:extLst>
          </p:cNvPr>
          <p:cNvSpPr>
            <a:spLocks noGrp="1"/>
          </p:cNvSpPr>
          <p:nvPr>
            <p:ph type="dt" sz="half" idx="10"/>
          </p:nvPr>
        </p:nvSpPr>
        <p:spPr/>
        <p:txBody>
          <a:bodyPr/>
          <a:lstStyle/>
          <a:p>
            <a:r>
              <a:rPr lang="de-DE"/>
              <a:t>26.03.2025</a:t>
            </a:r>
            <a:endParaRPr lang="de-CH"/>
          </a:p>
        </p:txBody>
      </p:sp>
      <p:sp>
        <p:nvSpPr>
          <p:cNvPr id="9" name="Fußzeilenplatzhalter 8">
            <a:extLst>
              <a:ext uri="{FF2B5EF4-FFF2-40B4-BE49-F238E27FC236}">
                <a16:creationId xmlns:a16="http://schemas.microsoft.com/office/drawing/2014/main" id="{0642FDCE-51B6-AD6E-29DB-1FA9C9BB1EC5}"/>
              </a:ext>
            </a:extLst>
          </p:cNvPr>
          <p:cNvSpPr>
            <a:spLocks noGrp="1"/>
          </p:cNvSpPr>
          <p:nvPr>
            <p:ph type="ftr" sz="quarter" idx="11"/>
          </p:nvPr>
        </p:nvSpPr>
        <p:spPr/>
        <p:txBody>
          <a:bodyPr/>
          <a:lstStyle/>
          <a:p>
            <a:r>
              <a:rPr lang="de-DE"/>
              <a:t>MEGATRENDS IM VERKEHR</a:t>
            </a:r>
            <a:endParaRPr lang="de-CH" dirty="0"/>
          </a:p>
        </p:txBody>
      </p:sp>
      <p:sp>
        <p:nvSpPr>
          <p:cNvPr id="3" name="Foliennummernplatzhalter 2">
            <a:extLst>
              <a:ext uri="{FF2B5EF4-FFF2-40B4-BE49-F238E27FC236}">
                <a16:creationId xmlns:a16="http://schemas.microsoft.com/office/drawing/2014/main" id="{ADD3B82B-C7BB-7197-A628-B741BD708B2B}"/>
              </a:ext>
            </a:extLst>
          </p:cNvPr>
          <p:cNvSpPr>
            <a:spLocks noGrp="1"/>
          </p:cNvSpPr>
          <p:nvPr>
            <p:ph type="sldNum" sz="quarter" idx="12"/>
          </p:nvPr>
        </p:nvSpPr>
        <p:spPr/>
        <p:txBody>
          <a:bodyPr/>
          <a:lstStyle/>
          <a:p>
            <a:fld id="{550233A8-5EF5-4A6C-A817-54812BB2690E}" type="slidenum">
              <a:rPr lang="de-CH" smtClean="0"/>
              <a:t>10</a:t>
            </a:fld>
            <a:endParaRPr lang="de-CH" dirty="0"/>
          </a:p>
        </p:txBody>
      </p:sp>
      <p:pic>
        <p:nvPicPr>
          <p:cNvPr id="5" name="Grafik 4">
            <a:extLst>
              <a:ext uri="{FF2B5EF4-FFF2-40B4-BE49-F238E27FC236}">
                <a16:creationId xmlns:a16="http://schemas.microsoft.com/office/drawing/2014/main" id="{BC46F2C1-BD3E-0177-B488-9EC3272FE933}"/>
              </a:ext>
            </a:extLst>
          </p:cNvPr>
          <p:cNvPicPr>
            <a:picLocks noChangeAspect="1"/>
          </p:cNvPicPr>
          <p:nvPr/>
        </p:nvPicPr>
        <p:blipFill>
          <a:blip r:embed="rId3"/>
          <a:stretch>
            <a:fillRect/>
          </a:stretch>
        </p:blipFill>
        <p:spPr>
          <a:xfrm>
            <a:off x="1015409" y="1901256"/>
            <a:ext cx="2812983" cy="4207555"/>
          </a:xfrm>
          <a:prstGeom prst="rect">
            <a:avLst/>
          </a:prstGeom>
        </p:spPr>
      </p:pic>
    </p:spTree>
    <p:extLst>
      <p:ext uri="{BB962C8B-B14F-4D97-AF65-F5344CB8AC3E}">
        <p14:creationId xmlns:p14="http://schemas.microsoft.com/office/powerpoint/2010/main" val="2951870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6DC766-0CED-6F6D-0A2E-4B66BB9DD2CF}"/>
            </a:ext>
          </a:extLst>
        </p:cNvPr>
        <p:cNvGrpSpPr/>
        <p:nvPr/>
      </p:nvGrpSpPr>
      <p:grpSpPr>
        <a:xfrm>
          <a:off x="0" y="0"/>
          <a:ext cx="0" cy="0"/>
          <a:chOff x="0" y="0"/>
          <a:chExt cx="0" cy="0"/>
        </a:xfrm>
      </p:grpSpPr>
      <p:sp>
        <p:nvSpPr>
          <p:cNvPr id="7" name="Inhaltsplatzhalter 6">
            <a:extLst>
              <a:ext uri="{FF2B5EF4-FFF2-40B4-BE49-F238E27FC236}">
                <a16:creationId xmlns:a16="http://schemas.microsoft.com/office/drawing/2014/main" id="{D3E24E16-175B-B512-D154-7B93351B24BA}"/>
              </a:ext>
            </a:extLst>
          </p:cNvPr>
          <p:cNvSpPr>
            <a:spLocks noGrp="1"/>
          </p:cNvSpPr>
          <p:nvPr>
            <p:ph idx="1"/>
          </p:nvPr>
        </p:nvSpPr>
        <p:spPr/>
        <p:txBody>
          <a:bodyPr/>
          <a:lstStyle/>
          <a:p>
            <a:pPr marL="0" indent="0">
              <a:buNone/>
            </a:pPr>
            <a:endParaRPr lang="de-DE" sz="2000" dirty="0"/>
          </a:p>
          <a:p>
            <a:pPr marL="0" indent="0">
              <a:buNone/>
            </a:pPr>
            <a:r>
              <a:rPr lang="de-DE" sz="2000" dirty="0">
                <a:effectLst/>
                <a:ea typeface="Aptos" panose="020B0004020202020204" pitchFamily="34" charset="0"/>
              </a:rPr>
              <a:t>Ich bin mit vielen von Ihnen zum Teil seit vielen Jahren sehr eng befreundet, mit großer Hochachtung für die von Ihnen erbrachte</a:t>
            </a:r>
            <a:r>
              <a:rPr lang="de-DE" sz="2000" dirty="0">
                <a:ea typeface="Aptos" panose="020B0004020202020204" pitchFamily="34" charset="0"/>
              </a:rPr>
              <a:t>n</a:t>
            </a:r>
            <a:r>
              <a:rPr lang="de-DE" sz="2000" dirty="0">
                <a:effectLst/>
                <a:ea typeface="Aptos" panose="020B0004020202020204" pitchFamily="34" charset="0"/>
              </a:rPr>
              <a:t> Leistungen. Wenn ich kritisiere, </a:t>
            </a:r>
            <a:r>
              <a:rPr lang="de-DE" sz="2000" dirty="0">
                <a:ea typeface="Aptos" panose="020B0004020202020204" pitchFamily="34" charset="0"/>
              </a:rPr>
              <a:t>bezieht sich diese Kritik vornehmlich </a:t>
            </a:r>
            <a:r>
              <a:rPr lang="de-DE" sz="2000" dirty="0">
                <a:effectLst/>
                <a:ea typeface="Aptos" panose="020B0004020202020204" pitchFamily="34" charset="0"/>
              </a:rPr>
              <a:t>nicht auf handelnde Personen, </a:t>
            </a:r>
            <a:r>
              <a:rPr lang="de-DE" sz="2000" dirty="0">
                <a:ea typeface="Aptos" panose="020B0004020202020204" pitchFamily="34" charset="0"/>
              </a:rPr>
              <a:t>ich </a:t>
            </a:r>
            <a:r>
              <a:rPr lang="de-DE" sz="2000" dirty="0">
                <a:effectLst/>
                <a:ea typeface="Aptos" panose="020B0004020202020204" pitchFamily="34" charset="0"/>
              </a:rPr>
              <a:t>stelle ausschließlich die</a:t>
            </a:r>
            <a:r>
              <a:rPr lang="de-CH" sz="2400" dirty="0"/>
              <a:t>	</a:t>
            </a:r>
          </a:p>
          <a:p>
            <a:pPr marL="0" indent="0">
              <a:buNone/>
            </a:pPr>
            <a:endParaRPr lang="de-CH" dirty="0"/>
          </a:p>
          <a:p>
            <a:pPr marL="0" indent="0">
              <a:buNone/>
            </a:pPr>
            <a:r>
              <a:rPr lang="de-CH" dirty="0"/>
              <a:t>		  </a:t>
            </a:r>
            <a:r>
              <a:rPr lang="de-CH" sz="6000" b="1" dirty="0">
                <a:solidFill>
                  <a:schemeClr val="tx1">
                    <a:lumMod val="75000"/>
                    <a:lumOff val="25000"/>
                  </a:schemeClr>
                </a:solidFill>
              </a:rPr>
              <a:t>SYSTEMFRAGE</a:t>
            </a:r>
          </a:p>
          <a:p>
            <a:pPr marL="0" indent="0">
              <a:buNone/>
            </a:pPr>
            <a:endParaRPr lang="de-CH" sz="4000" b="1" dirty="0">
              <a:solidFill>
                <a:schemeClr val="tx1">
                  <a:lumMod val="75000"/>
                  <a:lumOff val="25000"/>
                </a:schemeClr>
              </a:solidFill>
            </a:endParaRPr>
          </a:p>
          <a:p>
            <a:pPr marL="0" indent="0">
              <a:buNone/>
            </a:pPr>
            <a:endParaRPr lang="de-CH" sz="4000" b="1" dirty="0">
              <a:solidFill>
                <a:schemeClr val="tx1">
                  <a:lumMod val="75000"/>
                  <a:lumOff val="25000"/>
                </a:schemeClr>
              </a:solidFill>
            </a:endParaRPr>
          </a:p>
        </p:txBody>
      </p:sp>
      <p:sp>
        <p:nvSpPr>
          <p:cNvPr id="8" name="Datumsplatzhalter 7">
            <a:extLst>
              <a:ext uri="{FF2B5EF4-FFF2-40B4-BE49-F238E27FC236}">
                <a16:creationId xmlns:a16="http://schemas.microsoft.com/office/drawing/2014/main" id="{47DF1D56-031A-93B4-DEBC-EBF0A61BADEF}"/>
              </a:ext>
            </a:extLst>
          </p:cNvPr>
          <p:cNvSpPr>
            <a:spLocks noGrp="1"/>
          </p:cNvSpPr>
          <p:nvPr>
            <p:ph type="dt" sz="half" idx="10"/>
          </p:nvPr>
        </p:nvSpPr>
        <p:spPr/>
        <p:txBody>
          <a:bodyPr/>
          <a:lstStyle/>
          <a:p>
            <a:r>
              <a:rPr lang="de-DE"/>
              <a:t>26.03.2025</a:t>
            </a:r>
            <a:endParaRPr lang="de-CH"/>
          </a:p>
        </p:txBody>
      </p:sp>
      <p:sp>
        <p:nvSpPr>
          <p:cNvPr id="9" name="Fußzeilenplatzhalter 8">
            <a:extLst>
              <a:ext uri="{FF2B5EF4-FFF2-40B4-BE49-F238E27FC236}">
                <a16:creationId xmlns:a16="http://schemas.microsoft.com/office/drawing/2014/main" id="{C8AB4C9F-9690-3D89-9952-B021B509D3B8}"/>
              </a:ext>
            </a:extLst>
          </p:cNvPr>
          <p:cNvSpPr>
            <a:spLocks noGrp="1"/>
          </p:cNvSpPr>
          <p:nvPr>
            <p:ph type="ftr" sz="quarter" idx="11"/>
          </p:nvPr>
        </p:nvSpPr>
        <p:spPr/>
        <p:txBody>
          <a:bodyPr/>
          <a:lstStyle/>
          <a:p>
            <a:r>
              <a:rPr lang="de-DE"/>
              <a:t>MEGATRENDS IM VERKEHR</a:t>
            </a:r>
            <a:endParaRPr lang="de-CH" dirty="0"/>
          </a:p>
        </p:txBody>
      </p:sp>
      <p:sp>
        <p:nvSpPr>
          <p:cNvPr id="3" name="Foliennummernplatzhalter 2">
            <a:extLst>
              <a:ext uri="{FF2B5EF4-FFF2-40B4-BE49-F238E27FC236}">
                <a16:creationId xmlns:a16="http://schemas.microsoft.com/office/drawing/2014/main" id="{31884770-FD3E-D201-B39B-CBE4FEB1A130}"/>
              </a:ext>
            </a:extLst>
          </p:cNvPr>
          <p:cNvSpPr>
            <a:spLocks noGrp="1"/>
          </p:cNvSpPr>
          <p:nvPr>
            <p:ph type="sldNum" sz="quarter" idx="12"/>
          </p:nvPr>
        </p:nvSpPr>
        <p:spPr/>
        <p:txBody>
          <a:bodyPr/>
          <a:lstStyle/>
          <a:p>
            <a:fld id="{550233A8-5EF5-4A6C-A817-54812BB2690E}" type="slidenum">
              <a:rPr lang="de-CH" smtClean="0"/>
              <a:t>11</a:t>
            </a:fld>
            <a:endParaRPr lang="de-CH"/>
          </a:p>
        </p:txBody>
      </p:sp>
      <p:sp>
        <p:nvSpPr>
          <p:cNvPr id="2" name="Titel 1">
            <a:extLst>
              <a:ext uri="{FF2B5EF4-FFF2-40B4-BE49-F238E27FC236}">
                <a16:creationId xmlns:a16="http://schemas.microsoft.com/office/drawing/2014/main" id="{73064E7F-1A44-1C81-81B9-DC638FA05462}"/>
              </a:ext>
            </a:extLst>
          </p:cNvPr>
          <p:cNvSpPr>
            <a:spLocks noGrp="1"/>
          </p:cNvSpPr>
          <p:nvPr>
            <p:ph type="title"/>
          </p:nvPr>
        </p:nvSpPr>
        <p:spPr>
          <a:xfrm>
            <a:off x="838200" y="365125"/>
            <a:ext cx="10515600" cy="1325563"/>
          </a:xfrm>
        </p:spPr>
        <p:txBody>
          <a:bodyPr>
            <a:normAutofit/>
          </a:bodyPr>
          <a:lstStyle/>
          <a:p>
            <a:pPr>
              <a:buNone/>
            </a:pPr>
            <a:r>
              <a:rPr lang="de-DE" sz="4000" dirty="0"/>
              <a:t>Nicht die individuelle Leistung, sondern </a:t>
            </a:r>
            <a:br>
              <a:rPr lang="de-DE" sz="4000" dirty="0"/>
            </a:br>
            <a:r>
              <a:rPr lang="de-DE" sz="4000" dirty="0"/>
              <a:t>die Strukturen werden hinterfragt</a:t>
            </a:r>
          </a:p>
        </p:txBody>
      </p:sp>
    </p:spTree>
    <p:extLst>
      <p:ext uri="{BB962C8B-B14F-4D97-AF65-F5344CB8AC3E}">
        <p14:creationId xmlns:p14="http://schemas.microsoft.com/office/powerpoint/2010/main" val="42481930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2054D9-4E16-966C-40FC-E44E8F48191C}"/>
              </a:ext>
            </a:extLst>
          </p:cNvPr>
          <p:cNvSpPr>
            <a:spLocks noGrp="1"/>
          </p:cNvSpPr>
          <p:nvPr>
            <p:ph type="title"/>
          </p:nvPr>
        </p:nvSpPr>
        <p:spPr/>
        <p:txBody>
          <a:bodyPr/>
          <a:lstStyle/>
          <a:p>
            <a:r>
              <a:rPr lang="de-DE" sz="4400" dirty="0"/>
              <a:t>Soziale Marktwirtschaft </a:t>
            </a:r>
            <a:br>
              <a:rPr lang="de-DE" sz="4400" dirty="0"/>
            </a:br>
            <a:r>
              <a:rPr lang="de-DE" sz="4400" dirty="0"/>
              <a:t>Agenda 2030</a:t>
            </a:r>
            <a:endParaRPr lang="de-CH" dirty="0"/>
          </a:p>
        </p:txBody>
      </p:sp>
      <p:sp>
        <p:nvSpPr>
          <p:cNvPr id="3" name="Inhaltsplatzhalter 2">
            <a:extLst>
              <a:ext uri="{FF2B5EF4-FFF2-40B4-BE49-F238E27FC236}">
                <a16:creationId xmlns:a16="http://schemas.microsoft.com/office/drawing/2014/main" id="{E9824D26-AFC6-4963-9B8C-57FA7D214936}"/>
              </a:ext>
            </a:extLst>
          </p:cNvPr>
          <p:cNvSpPr>
            <a:spLocks noGrp="1"/>
          </p:cNvSpPr>
          <p:nvPr>
            <p:ph idx="1"/>
          </p:nvPr>
        </p:nvSpPr>
        <p:spPr>
          <a:xfrm>
            <a:off x="3939363" y="1825625"/>
            <a:ext cx="7623543" cy="4351338"/>
          </a:xfrm>
        </p:spPr>
        <p:txBody>
          <a:bodyPr>
            <a:normAutofit/>
          </a:bodyPr>
          <a:lstStyle/>
          <a:p>
            <a:pPr marL="0">
              <a:buNone/>
            </a:pPr>
            <a:endParaRPr lang="de-DE" sz="2000" dirty="0"/>
          </a:p>
          <a:p>
            <a:pPr marL="0">
              <a:lnSpc>
                <a:spcPct val="80000"/>
              </a:lnSpc>
              <a:buNone/>
            </a:pPr>
            <a:r>
              <a:rPr lang="de-DE" sz="2000" dirty="0"/>
              <a:t>Mein Vortrag steht bereits seit 2020 – mit der Erarbeitung meines Buches – fest</a:t>
            </a:r>
          </a:p>
          <a:p>
            <a:pPr marL="0">
              <a:lnSpc>
                <a:spcPct val="80000"/>
              </a:lnSpc>
              <a:buNone/>
            </a:pPr>
            <a:r>
              <a:rPr lang="de-DE" sz="2400" b="1" dirty="0"/>
              <a:t>Soziale Marktwirtschaft Agenda 2030: Aufbruch in eine bessere ökonomische und ökologische Zukunft</a:t>
            </a:r>
            <a:endParaRPr lang="de-DE" sz="2400" dirty="0"/>
          </a:p>
          <a:p>
            <a:pPr marL="0">
              <a:lnSpc>
                <a:spcPct val="80000"/>
              </a:lnSpc>
              <a:buNone/>
            </a:pPr>
            <a:r>
              <a:rPr lang="de-DE" sz="2000" dirty="0"/>
              <a:t>Seitdem wurden von mir fast ausschließlich nur Aktualisierungen vorgenommen und auch bereits in Beiträgen veröffentlicht</a:t>
            </a:r>
          </a:p>
          <a:p>
            <a:pPr marL="0">
              <a:lnSpc>
                <a:spcPct val="80000"/>
              </a:lnSpc>
              <a:buNone/>
            </a:pPr>
            <a:r>
              <a:rPr lang="de-DE" sz="2000" dirty="0"/>
              <a:t>Ich freue mich, dass die aktuelle Politik die längst überfällige Lösung zentraler Probleme in vielen Bereichen gleich meiner Analyse aus dem Jahr 2020 sieht</a:t>
            </a:r>
          </a:p>
          <a:p>
            <a:pPr marL="0" indent="0">
              <a:buNone/>
            </a:pPr>
            <a:endParaRPr lang="de-CH" dirty="0"/>
          </a:p>
        </p:txBody>
      </p:sp>
      <p:sp>
        <p:nvSpPr>
          <p:cNvPr id="4" name="Datumsplatzhalter 3">
            <a:extLst>
              <a:ext uri="{FF2B5EF4-FFF2-40B4-BE49-F238E27FC236}">
                <a16:creationId xmlns:a16="http://schemas.microsoft.com/office/drawing/2014/main" id="{FBED44B9-6546-DC1D-5DDE-F2BAA8C341FA}"/>
              </a:ext>
            </a:extLst>
          </p:cNvPr>
          <p:cNvSpPr>
            <a:spLocks noGrp="1"/>
          </p:cNvSpPr>
          <p:nvPr>
            <p:ph type="dt" sz="half" idx="10"/>
          </p:nvPr>
        </p:nvSpPr>
        <p:spPr/>
        <p:txBody>
          <a:bodyPr/>
          <a:lstStyle/>
          <a:p>
            <a:r>
              <a:rPr lang="de-DE"/>
              <a:t>26.03.2025</a:t>
            </a:r>
            <a:endParaRPr lang="de-CH"/>
          </a:p>
        </p:txBody>
      </p:sp>
      <p:sp>
        <p:nvSpPr>
          <p:cNvPr id="5" name="Fußzeilenplatzhalter 4">
            <a:extLst>
              <a:ext uri="{FF2B5EF4-FFF2-40B4-BE49-F238E27FC236}">
                <a16:creationId xmlns:a16="http://schemas.microsoft.com/office/drawing/2014/main" id="{D6BB1F7E-9177-4ECE-8344-70086C1EB7A3}"/>
              </a:ext>
            </a:extLst>
          </p:cNvPr>
          <p:cNvSpPr>
            <a:spLocks noGrp="1"/>
          </p:cNvSpPr>
          <p:nvPr>
            <p:ph type="ftr" sz="quarter" idx="11"/>
          </p:nvPr>
        </p:nvSpPr>
        <p:spPr/>
        <p:txBody>
          <a:bodyPr/>
          <a:lstStyle/>
          <a:p>
            <a:r>
              <a:rPr lang="de-DE"/>
              <a:t>MEGATRENDS IM VERKEHR</a:t>
            </a:r>
            <a:endParaRPr lang="de-CH" dirty="0"/>
          </a:p>
        </p:txBody>
      </p:sp>
      <p:sp>
        <p:nvSpPr>
          <p:cNvPr id="6" name="Foliennummernplatzhalter 5">
            <a:extLst>
              <a:ext uri="{FF2B5EF4-FFF2-40B4-BE49-F238E27FC236}">
                <a16:creationId xmlns:a16="http://schemas.microsoft.com/office/drawing/2014/main" id="{57ED860C-7B26-9002-EB31-4BA99A0676D9}"/>
              </a:ext>
            </a:extLst>
          </p:cNvPr>
          <p:cNvSpPr>
            <a:spLocks noGrp="1"/>
          </p:cNvSpPr>
          <p:nvPr>
            <p:ph type="sldNum" sz="quarter" idx="12"/>
          </p:nvPr>
        </p:nvSpPr>
        <p:spPr/>
        <p:txBody>
          <a:bodyPr/>
          <a:lstStyle/>
          <a:p>
            <a:fld id="{550233A8-5EF5-4A6C-A817-54812BB2690E}" type="slidenum">
              <a:rPr lang="de-CH" smtClean="0"/>
              <a:t>12</a:t>
            </a:fld>
            <a:endParaRPr lang="de-CH"/>
          </a:p>
        </p:txBody>
      </p:sp>
      <p:pic>
        <p:nvPicPr>
          <p:cNvPr id="8" name="Grafik 7">
            <a:extLst>
              <a:ext uri="{FF2B5EF4-FFF2-40B4-BE49-F238E27FC236}">
                <a16:creationId xmlns:a16="http://schemas.microsoft.com/office/drawing/2014/main" id="{54C73E4A-80C5-41DA-DE71-7C91499F7CF0}"/>
              </a:ext>
            </a:extLst>
          </p:cNvPr>
          <p:cNvPicPr>
            <a:picLocks noChangeAspect="1"/>
          </p:cNvPicPr>
          <p:nvPr/>
        </p:nvPicPr>
        <p:blipFill>
          <a:blip r:embed="rId2"/>
          <a:stretch>
            <a:fillRect/>
          </a:stretch>
        </p:blipFill>
        <p:spPr>
          <a:xfrm>
            <a:off x="838200" y="1781065"/>
            <a:ext cx="2785657" cy="4019107"/>
          </a:xfrm>
          <a:prstGeom prst="rect">
            <a:avLst/>
          </a:prstGeom>
        </p:spPr>
      </p:pic>
    </p:spTree>
    <p:extLst>
      <p:ext uri="{BB962C8B-B14F-4D97-AF65-F5344CB8AC3E}">
        <p14:creationId xmlns:p14="http://schemas.microsoft.com/office/powerpoint/2010/main" val="39720023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7ED78A-0A7E-C5C6-4575-96DC040EC2A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F12866D-1753-BD33-C460-38161442B51C}"/>
              </a:ext>
            </a:extLst>
          </p:cNvPr>
          <p:cNvSpPr>
            <a:spLocks noGrp="1"/>
          </p:cNvSpPr>
          <p:nvPr>
            <p:ph type="title"/>
          </p:nvPr>
        </p:nvSpPr>
        <p:spPr>
          <a:xfrm>
            <a:off x="838199" y="365125"/>
            <a:ext cx="10893879" cy="1325563"/>
          </a:xfrm>
        </p:spPr>
        <p:txBody>
          <a:bodyPr>
            <a:normAutofit fontScale="90000"/>
          </a:bodyPr>
          <a:lstStyle/>
          <a:p>
            <a:r>
              <a:rPr lang="de-CH" dirty="0"/>
              <a:t>Demokratische Wahl &amp; Soziale </a:t>
            </a:r>
            <a:br>
              <a:rPr lang="de-CH" dirty="0"/>
            </a:br>
            <a:r>
              <a:rPr lang="de-CH" dirty="0"/>
              <a:t>Marktwirtschaft</a:t>
            </a:r>
            <a:br>
              <a:rPr lang="de-CH" dirty="0"/>
            </a:br>
            <a:endParaRPr lang="de-CH" sz="2400" dirty="0"/>
          </a:p>
        </p:txBody>
      </p:sp>
      <p:sp>
        <p:nvSpPr>
          <p:cNvPr id="7" name="Inhaltsplatzhalter 6">
            <a:extLst>
              <a:ext uri="{FF2B5EF4-FFF2-40B4-BE49-F238E27FC236}">
                <a16:creationId xmlns:a16="http://schemas.microsoft.com/office/drawing/2014/main" id="{AD981002-4CE1-176D-0943-0C83123AB01F}"/>
              </a:ext>
            </a:extLst>
          </p:cNvPr>
          <p:cNvSpPr>
            <a:spLocks noGrp="1"/>
          </p:cNvSpPr>
          <p:nvPr>
            <p:ph idx="1"/>
          </p:nvPr>
        </p:nvSpPr>
        <p:spPr>
          <a:xfrm>
            <a:off x="838199" y="2005012"/>
            <a:ext cx="10515600" cy="4351338"/>
          </a:xfrm>
        </p:spPr>
        <p:txBody>
          <a:bodyPr>
            <a:noAutofit/>
          </a:bodyPr>
          <a:lstStyle/>
          <a:p>
            <a:pPr marL="0" indent="0">
              <a:lnSpc>
                <a:spcPct val="80000"/>
              </a:lnSpc>
              <a:buNone/>
            </a:pPr>
            <a:endParaRPr lang="de-DE" sz="2000" b="1" dirty="0"/>
          </a:p>
          <a:p>
            <a:pPr marL="0" indent="0">
              <a:lnSpc>
                <a:spcPct val="80000"/>
              </a:lnSpc>
              <a:buNone/>
            </a:pPr>
            <a:r>
              <a:rPr lang="de-DE" sz="2000" b="1" dirty="0"/>
              <a:t>Demokratie bedeutet Wahlfreiheit</a:t>
            </a:r>
            <a:r>
              <a:rPr lang="de-DE" sz="2000" dirty="0"/>
              <a:t> – dieses Prinzip prägt auch die Soziale Marktwirtschaft</a:t>
            </a:r>
          </a:p>
          <a:p>
            <a:pPr marL="0" indent="0">
              <a:lnSpc>
                <a:spcPct val="80000"/>
              </a:lnSpc>
              <a:buNone/>
            </a:pPr>
            <a:r>
              <a:rPr lang="de-DE" sz="2000" b="1" dirty="0"/>
              <a:t>Meine Grundlagen der Bewertung für wirtschaftliches Handeln und hier der Verkehrspolitik im Besonderen, sind ausschließlich die Kernprinzipien der sozialen Marktwirtschaft (Staatsvertrag 1990)</a:t>
            </a:r>
            <a:endParaRPr lang="de-DE" sz="2000" dirty="0"/>
          </a:p>
          <a:p>
            <a:pPr>
              <a:lnSpc>
                <a:spcPct val="80000"/>
              </a:lnSpc>
              <a:buFont typeface="Arial" panose="020B0604020202020204" pitchFamily="34" charset="0"/>
              <a:buChar char="•"/>
            </a:pPr>
            <a:r>
              <a:rPr lang="de-DE" sz="2000" b="1" dirty="0"/>
              <a:t>Leistungswettbewerb</a:t>
            </a:r>
            <a:r>
              <a:rPr lang="de-DE" sz="2000" dirty="0"/>
              <a:t> für Innovation &amp; Effizienz</a:t>
            </a:r>
          </a:p>
          <a:p>
            <a:pPr>
              <a:lnSpc>
                <a:spcPct val="80000"/>
              </a:lnSpc>
              <a:buFont typeface="Arial" panose="020B0604020202020204" pitchFamily="34" charset="0"/>
              <a:buChar char="•"/>
            </a:pPr>
            <a:r>
              <a:rPr lang="de-DE" sz="2000" b="1" dirty="0"/>
              <a:t>Freie Preisbildung</a:t>
            </a:r>
            <a:r>
              <a:rPr lang="de-DE" sz="2000" dirty="0"/>
              <a:t> statt staatlicher Verzerrung</a:t>
            </a:r>
          </a:p>
          <a:p>
            <a:pPr>
              <a:lnSpc>
                <a:spcPct val="80000"/>
              </a:lnSpc>
              <a:buFont typeface="Arial" panose="020B0604020202020204" pitchFamily="34" charset="0"/>
              <a:buChar char="•"/>
            </a:pPr>
            <a:r>
              <a:rPr lang="de-DE" sz="2000" b="1" dirty="0"/>
              <a:t>Freizügigkeit</a:t>
            </a:r>
            <a:r>
              <a:rPr lang="de-DE" sz="2000" dirty="0"/>
              <a:t> von Arbeit, Kapital, Gütern &amp; Dienstleistungen</a:t>
            </a:r>
          </a:p>
          <a:p>
            <a:pPr>
              <a:lnSpc>
                <a:spcPct val="80000"/>
              </a:lnSpc>
              <a:buFont typeface="Arial" panose="020B0604020202020204" pitchFamily="34" charset="0"/>
              <a:buChar char="•"/>
            </a:pPr>
            <a:r>
              <a:rPr lang="de-DE" sz="2000" b="1" dirty="0"/>
              <a:t>Berücksichtigung des Umweltschutzes</a:t>
            </a:r>
            <a:endParaRPr lang="de-DE" sz="2000" dirty="0"/>
          </a:p>
          <a:p>
            <a:pPr>
              <a:lnSpc>
                <a:spcPct val="80000"/>
              </a:lnSpc>
              <a:buFont typeface="Arial" panose="020B0604020202020204" pitchFamily="34" charset="0"/>
              <a:buChar char="•"/>
            </a:pPr>
            <a:r>
              <a:rPr lang="de-DE" sz="2000" b="1" dirty="0"/>
              <a:t>Einheit von Sozial-, Währungs- &amp; Wirtschaftsunion</a:t>
            </a:r>
          </a:p>
          <a:p>
            <a:pPr>
              <a:lnSpc>
                <a:spcPct val="80000"/>
              </a:lnSpc>
              <a:buFont typeface="Arial" panose="020B0604020202020204" pitchFamily="34" charset="0"/>
              <a:buChar char="•"/>
            </a:pPr>
            <a:r>
              <a:rPr lang="de-DE" sz="2000" dirty="0"/>
              <a:t>Später fand der Begriff </a:t>
            </a:r>
            <a:r>
              <a:rPr lang="de-DE" sz="2000" b="1" dirty="0"/>
              <a:t>Soziale Marktwirtschaft</a:t>
            </a:r>
            <a:r>
              <a:rPr lang="de-DE" sz="2000" dirty="0"/>
              <a:t> Eingang in die </a:t>
            </a:r>
            <a:r>
              <a:rPr lang="de-DE" sz="2000" b="1" dirty="0"/>
              <a:t>europäischen Grundlagenverträge</a:t>
            </a:r>
            <a:r>
              <a:rPr lang="de-DE" sz="2000" dirty="0"/>
              <a:t>, insbesondere im </a:t>
            </a:r>
            <a:r>
              <a:rPr lang="de-DE" sz="2000" b="1" dirty="0"/>
              <a:t>Vertrag von Lissabon (1. Dezember 2009)</a:t>
            </a:r>
            <a:endParaRPr lang="de-DE" sz="2000" dirty="0"/>
          </a:p>
        </p:txBody>
      </p:sp>
      <p:sp>
        <p:nvSpPr>
          <p:cNvPr id="8" name="Datumsplatzhalter 7">
            <a:extLst>
              <a:ext uri="{FF2B5EF4-FFF2-40B4-BE49-F238E27FC236}">
                <a16:creationId xmlns:a16="http://schemas.microsoft.com/office/drawing/2014/main" id="{21641733-C856-4845-3877-7BE1B4F1F0A3}"/>
              </a:ext>
            </a:extLst>
          </p:cNvPr>
          <p:cNvSpPr>
            <a:spLocks noGrp="1"/>
          </p:cNvSpPr>
          <p:nvPr>
            <p:ph type="dt" sz="half" idx="10"/>
          </p:nvPr>
        </p:nvSpPr>
        <p:spPr/>
        <p:txBody>
          <a:bodyPr/>
          <a:lstStyle/>
          <a:p>
            <a:r>
              <a:rPr lang="de-DE"/>
              <a:t>26.03.2025</a:t>
            </a:r>
            <a:endParaRPr lang="de-CH"/>
          </a:p>
        </p:txBody>
      </p:sp>
      <p:sp>
        <p:nvSpPr>
          <p:cNvPr id="9" name="Fußzeilenplatzhalter 8">
            <a:extLst>
              <a:ext uri="{FF2B5EF4-FFF2-40B4-BE49-F238E27FC236}">
                <a16:creationId xmlns:a16="http://schemas.microsoft.com/office/drawing/2014/main" id="{52CBFFD4-EB5E-D0D3-E418-19098D052607}"/>
              </a:ext>
            </a:extLst>
          </p:cNvPr>
          <p:cNvSpPr>
            <a:spLocks noGrp="1"/>
          </p:cNvSpPr>
          <p:nvPr>
            <p:ph type="ftr" sz="quarter" idx="11"/>
          </p:nvPr>
        </p:nvSpPr>
        <p:spPr/>
        <p:txBody>
          <a:bodyPr/>
          <a:lstStyle/>
          <a:p>
            <a:r>
              <a:rPr lang="de-DE"/>
              <a:t>MEGATRENDS IM VERKEHR</a:t>
            </a:r>
            <a:endParaRPr lang="de-CH" dirty="0"/>
          </a:p>
        </p:txBody>
      </p:sp>
      <p:sp>
        <p:nvSpPr>
          <p:cNvPr id="3" name="Foliennummernplatzhalter 2">
            <a:extLst>
              <a:ext uri="{FF2B5EF4-FFF2-40B4-BE49-F238E27FC236}">
                <a16:creationId xmlns:a16="http://schemas.microsoft.com/office/drawing/2014/main" id="{B919B0E9-BE94-1D81-7483-39B7B5019668}"/>
              </a:ext>
            </a:extLst>
          </p:cNvPr>
          <p:cNvSpPr>
            <a:spLocks noGrp="1"/>
          </p:cNvSpPr>
          <p:nvPr>
            <p:ph type="sldNum" sz="quarter" idx="12"/>
          </p:nvPr>
        </p:nvSpPr>
        <p:spPr/>
        <p:txBody>
          <a:bodyPr/>
          <a:lstStyle/>
          <a:p>
            <a:fld id="{550233A8-5EF5-4A6C-A817-54812BB2690E}" type="slidenum">
              <a:rPr lang="de-CH" smtClean="0"/>
              <a:t>13</a:t>
            </a:fld>
            <a:endParaRPr lang="de-CH"/>
          </a:p>
        </p:txBody>
      </p:sp>
    </p:spTree>
    <p:extLst>
      <p:ext uri="{BB962C8B-B14F-4D97-AF65-F5344CB8AC3E}">
        <p14:creationId xmlns:p14="http://schemas.microsoft.com/office/powerpoint/2010/main" val="8329718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9C13B1-4E4E-1646-14F0-9306205D2B9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55DF93A-6115-5433-AAB4-0E792F5C0FCE}"/>
              </a:ext>
            </a:extLst>
          </p:cNvPr>
          <p:cNvSpPr>
            <a:spLocks noGrp="1"/>
          </p:cNvSpPr>
          <p:nvPr>
            <p:ph type="title"/>
          </p:nvPr>
        </p:nvSpPr>
        <p:spPr/>
        <p:txBody>
          <a:bodyPr/>
          <a:lstStyle/>
          <a:p>
            <a:r>
              <a:rPr lang="de-CH" dirty="0"/>
              <a:t>Soziale Marktwirtschaft – </a:t>
            </a:r>
            <a:br>
              <a:rPr lang="de-CH" dirty="0"/>
            </a:br>
            <a:r>
              <a:rPr lang="de-CH" dirty="0"/>
              <a:t>Zukunft sichern</a:t>
            </a:r>
          </a:p>
        </p:txBody>
      </p:sp>
      <p:sp>
        <p:nvSpPr>
          <p:cNvPr id="7" name="Inhaltsplatzhalter 6">
            <a:extLst>
              <a:ext uri="{FF2B5EF4-FFF2-40B4-BE49-F238E27FC236}">
                <a16:creationId xmlns:a16="http://schemas.microsoft.com/office/drawing/2014/main" id="{06EF2601-0182-54AE-B3A2-535F109717E6}"/>
              </a:ext>
            </a:extLst>
          </p:cNvPr>
          <p:cNvSpPr>
            <a:spLocks noGrp="1"/>
          </p:cNvSpPr>
          <p:nvPr>
            <p:ph idx="1"/>
          </p:nvPr>
        </p:nvSpPr>
        <p:spPr/>
        <p:txBody>
          <a:bodyPr>
            <a:normAutofit/>
          </a:bodyPr>
          <a:lstStyle/>
          <a:p>
            <a:pPr>
              <a:buNone/>
            </a:pPr>
            <a:endParaRPr lang="de-DE" sz="2000" b="1" dirty="0"/>
          </a:p>
          <a:p>
            <a:pPr>
              <a:buNone/>
            </a:pPr>
            <a:r>
              <a:rPr lang="de-DE" sz="2000" b="1" dirty="0"/>
              <a:t>Probleme: </a:t>
            </a:r>
            <a:br>
              <a:rPr lang="de-DE" sz="2000" b="1" dirty="0"/>
            </a:br>
            <a:endParaRPr lang="de-DE" sz="2000" b="1" dirty="0"/>
          </a:p>
          <a:p>
            <a:pPr>
              <a:lnSpc>
                <a:spcPct val="80000"/>
              </a:lnSpc>
              <a:buFont typeface="Arial" panose="020B0604020202020204" pitchFamily="34" charset="0"/>
              <a:buChar char="•"/>
            </a:pPr>
            <a:r>
              <a:rPr lang="de-DE" sz="2000" dirty="0"/>
              <a:t>Der langanhaltende hohe Wohlstand und wirtschaftliche Aufschwung haben zur </a:t>
            </a:r>
            <a:r>
              <a:rPr lang="de-DE" sz="2000" b="1" dirty="0"/>
              <a:t>Trägheit und der Annahme einer Selbstverständlichkeit dieser positiven Entwicklung</a:t>
            </a:r>
            <a:r>
              <a:rPr lang="de-DE" sz="2000" dirty="0"/>
              <a:t> geführt </a:t>
            </a:r>
          </a:p>
          <a:p>
            <a:pPr>
              <a:lnSpc>
                <a:spcPct val="80000"/>
              </a:lnSpc>
              <a:buFont typeface="Arial" panose="020B0604020202020204" pitchFamily="34" charset="0"/>
              <a:buChar char="•"/>
            </a:pPr>
            <a:r>
              <a:rPr lang="de-DE" sz="2000" dirty="0"/>
              <a:t>Diese Haltung gefährdet die </a:t>
            </a:r>
            <a:r>
              <a:rPr lang="de-DE" sz="2000" b="1" dirty="0"/>
              <a:t>Wertschätzung und den Fortbestand</a:t>
            </a:r>
            <a:r>
              <a:rPr lang="de-DE" sz="2000" dirty="0"/>
              <a:t> der Sozialen Marktwirtschaft</a:t>
            </a:r>
          </a:p>
          <a:p>
            <a:pPr>
              <a:lnSpc>
                <a:spcPct val="80000"/>
              </a:lnSpc>
              <a:buFont typeface="Arial" panose="020B0604020202020204" pitchFamily="34" charset="0"/>
              <a:buChar char="•"/>
            </a:pPr>
            <a:r>
              <a:rPr lang="de-DE" sz="2000" b="1" dirty="0"/>
              <a:t>Wirtschaftlicher Erfolg ist nicht garantiert</a:t>
            </a:r>
            <a:r>
              <a:rPr lang="de-DE" sz="2000" dirty="0"/>
              <a:t> – er muss aktiv durch ordnungspolitisch gute Rahmensetzungen gesichert werden</a:t>
            </a:r>
          </a:p>
          <a:p>
            <a:pPr marL="0" indent="0">
              <a:buNone/>
            </a:pPr>
            <a:endParaRPr lang="de-DE" sz="2000" dirty="0"/>
          </a:p>
          <a:p>
            <a:pPr marL="0" indent="0">
              <a:buNone/>
            </a:pPr>
            <a:r>
              <a:rPr lang="de-DE" sz="2400" dirty="0">
                <a:solidFill>
                  <a:schemeClr val="accent3">
                    <a:lumMod val="75000"/>
                  </a:schemeClr>
                </a:solidFill>
              </a:rPr>
              <a:t>➡ </a:t>
            </a:r>
            <a:r>
              <a:rPr lang="de-DE" sz="2400" b="1" dirty="0">
                <a:solidFill>
                  <a:schemeClr val="accent3">
                    <a:lumMod val="75000"/>
                  </a:schemeClr>
                </a:solidFill>
              </a:rPr>
              <a:t>Bewusstsein schärfen, Verantwortung übernehmen, Zukunft gestalten</a:t>
            </a:r>
            <a:endParaRPr lang="de-DE" sz="2400" dirty="0">
              <a:solidFill>
                <a:schemeClr val="accent3">
                  <a:lumMod val="75000"/>
                </a:schemeClr>
              </a:solidFill>
            </a:endParaRPr>
          </a:p>
        </p:txBody>
      </p:sp>
      <p:sp>
        <p:nvSpPr>
          <p:cNvPr id="8" name="Datumsplatzhalter 7">
            <a:extLst>
              <a:ext uri="{FF2B5EF4-FFF2-40B4-BE49-F238E27FC236}">
                <a16:creationId xmlns:a16="http://schemas.microsoft.com/office/drawing/2014/main" id="{0DD3CC35-07ED-0871-87F5-78F987D4AE94}"/>
              </a:ext>
            </a:extLst>
          </p:cNvPr>
          <p:cNvSpPr>
            <a:spLocks noGrp="1"/>
          </p:cNvSpPr>
          <p:nvPr>
            <p:ph type="dt" sz="half" idx="10"/>
          </p:nvPr>
        </p:nvSpPr>
        <p:spPr/>
        <p:txBody>
          <a:bodyPr/>
          <a:lstStyle/>
          <a:p>
            <a:r>
              <a:rPr lang="de-DE"/>
              <a:t>26.03.2025</a:t>
            </a:r>
            <a:endParaRPr lang="de-CH"/>
          </a:p>
        </p:txBody>
      </p:sp>
      <p:sp>
        <p:nvSpPr>
          <p:cNvPr id="9" name="Fußzeilenplatzhalter 8">
            <a:extLst>
              <a:ext uri="{FF2B5EF4-FFF2-40B4-BE49-F238E27FC236}">
                <a16:creationId xmlns:a16="http://schemas.microsoft.com/office/drawing/2014/main" id="{9F642B02-B067-1B18-0B5D-3E45E3456E4C}"/>
              </a:ext>
            </a:extLst>
          </p:cNvPr>
          <p:cNvSpPr>
            <a:spLocks noGrp="1"/>
          </p:cNvSpPr>
          <p:nvPr>
            <p:ph type="ftr" sz="quarter" idx="11"/>
          </p:nvPr>
        </p:nvSpPr>
        <p:spPr/>
        <p:txBody>
          <a:bodyPr/>
          <a:lstStyle/>
          <a:p>
            <a:r>
              <a:rPr lang="de-DE"/>
              <a:t>MEGATRENDS IM VERKEHR</a:t>
            </a:r>
            <a:endParaRPr lang="de-CH" dirty="0"/>
          </a:p>
        </p:txBody>
      </p:sp>
      <p:sp>
        <p:nvSpPr>
          <p:cNvPr id="3" name="Foliennummernplatzhalter 2">
            <a:extLst>
              <a:ext uri="{FF2B5EF4-FFF2-40B4-BE49-F238E27FC236}">
                <a16:creationId xmlns:a16="http://schemas.microsoft.com/office/drawing/2014/main" id="{4D887CBB-2B2A-6599-9E0F-D5C2BB31A602}"/>
              </a:ext>
            </a:extLst>
          </p:cNvPr>
          <p:cNvSpPr>
            <a:spLocks noGrp="1"/>
          </p:cNvSpPr>
          <p:nvPr>
            <p:ph type="sldNum" sz="quarter" idx="12"/>
          </p:nvPr>
        </p:nvSpPr>
        <p:spPr/>
        <p:txBody>
          <a:bodyPr/>
          <a:lstStyle/>
          <a:p>
            <a:fld id="{550233A8-5EF5-4A6C-A817-54812BB2690E}" type="slidenum">
              <a:rPr lang="de-CH" smtClean="0"/>
              <a:t>14</a:t>
            </a:fld>
            <a:endParaRPr lang="de-CH"/>
          </a:p>
        </p:txBody>
      </p:sp>
    </p:spTree>
    <p:extLst>
      <p:ext uri="{BB962C8B-B14F-4D97-AF65-F5344CB8AC3E}">
        <p14:creationId xmlns:p14="http://schemas.microsoft.com/office/powerpoint/2010/main" val="29267362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DAD8F0-F7FA-D824-BD0D-064663E9933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CBB12F2-C7CE-D728-952E-38BE5407DDED}"/>
              </a:ext>
            </a:extLst>
          </p:cNvPr>
          <p:cNvSpPr>
            <a:spLocks noGrp="1"/>
          </p:cNvSpPr>
          <p:nvPr>
            <p:ph type="title"/>
          </p:nvPr>
        </p:nvSpPr>
        <p:spPr/>
        <p:txBody>
          <a:bodyPr>
            <a:normAutofit/>
          </a:bodyPr>
          <a:lstStyle/>
          <a:p>
            <a:r>
              <a:rPr lang="de-DE" dirty="0"/>
              <a:t>Die Verkehrswende ist ausgeblieben </a:t>
            </a:r>
            <a:br>
              <a:rPr lang="de-DE" dirty="0"/>
            </a:br>
            <a:r>
              <a:rPr lang="de-DE" sz="2200" dirty="0"/>
              <a:t>Gescheiterte Verkehrswende und notwendiger Neustart.</a:t>
            </a:r>
            <a:endParaRPr lang="de-CH" sz="2200" dirty="0"/>
          </a:p>
        </p:txBody>
      </p:sp>
      <p:sp>
        <p:nvSpPr>
          <p:cNvPr id="7" name="Inhaltsplatzhalter 6">
            <a:extLst>
              <a:ext uri="{FF2B5EF4-FFF2-40B4-BE49-F238E27FC236}">
                <a16:creationId xmlns:a16="http://schemas.microsoft.com/office/drawing/2014/main" id="{8DDE860D-99DC-326B-B6BB-82C0EB19BDD6}"/>
              </a:ext>
            </a:extLst>
          </p:cNvPr>
          <p:cNvSpPr>
            <a:spLocks noGrp="1"/>
          </p:cNvSpPr>
          <p:nvPr>
            <p:ph idx="1"/>
          </p:nvPr>
        </p:nvSpPr>
        <p:spPr>
          <a:xfrm>
            <a:off x="838199" y="2051123"/>
            <a:ext cx="7415214" cy="4351338"/>
          </a:xfrm>
        </p:spPr>
        <p:txBody>
          <a:bodyPr>
            <a:normAutofit lnSpcReduction="10000"/>
          </a:bodyPr>
          <a:lstStyle/>
          <a:p>
            <a:pPr>
              <a:buNone/>
            </a:pPr>
            <a:endParaRPr lang="de-DE" sz="2000" dirty="0"/>
          </a:p>
          <a:p>
            <a:pPr>
              <a:buFont typeface="Arial" panose="020B0604020202020204" pitchFamily="34" charset="0"/>
              <a:buChar char="•"/>
            </a:pPr>
            <a:r>
              <a:rPr lang="de-DE" sz="2000" b="1" dirty="0"/>
              <a:t>Eine große Restrukturierung ist überfällig</a:t>
            </a:r>
            <a:r>
              <a:rPr lang="de-DE" sz="2000" dirty="0"/>
              <a:t> – Die Verkehrspolitik steht vor einem grundlegenden Umbau</a:t>
            </a:r>
          </a:p>
          <a:p>
            <a:pPr>
              <a:buFont typeface="Arial" panose="020B0604020202020204" pitchFamily="34" charset="0"/>
              <a:buChar char="•"/>
            </a:pPr>
            <a:r>
              <a:rPr lang="de-DE" sz="2000" b="1" dirty="0"/>
              <a:t>Wir müssen uns von den Lebenslügen einer gescheiterten Verkehrswende lossagen</a:t>
            </a:r>
            <a:r>
              <a:rPr lang="de-DE" sz="2000" dirty="0"/>
              <a:t> – wir brauchen neue verkehrspolitische Ansätze statt Symbolpolitik</a:t>
            </a:r>
          </a:p>
          <a:p>
            <a:pPr>
              <a:buFont typeface="Arial" panose="020B0604020202020204" pitchFamily="34" charset="0"/>
              <a:buChar char="•"/>
            </a:pPr>
            <a:r>
              <a:rPr lang="de-DE" sz="2000" b="1" dirty="0"/>
              <a:t>Subventionen haben zu keinem Zeitpunkt merklich zu einer nachhaltigen Verkehrswende beigetragen</a:t>
            </a:r>
          </a:p>
          <a:p>
            <a:pPr>
              <a:buFont typeface="Arial" panose="020B0604020202020204" pitchFamily="34" charset="0"/>
              <a:buChar char="•"/>
            </a:pPr>
            <a:r>
              <a:rPr lang="de-DE" sz="2000" b="1" dirty="0"/>
              <a:t>Die deutsche Verkehrspolitik braucht eine echte Reform</a:t>
            </a:r>
            <a:r>
              <a:rPr lang="de-DE" sz="2000" dirty="0"/>
              <a:t> – mehr Effizienz, Deregulierung, Digitalinfrastruktur, Innovation und Nachhaltigkeit</a:t>
            </a:r>
          </a:p>
          <a:p>
            <a:pPr marL="0" indent="0">
              <a:buNone/>
            </a:pPr>
            <a:r>
              <a:rPr lang="de-DE" sz="2400" b="1" dirty="0">
                <a:solidFill>
                  <a:schemeClr val="accent3">
                    <a:lumMod val="75000"/>
                  </a:schemeClr>
                </a:solidFill>
              </a:rPr>
              <a:t>➡ Neues Denken, statt alte Fehler – eine realistische und nachhaltige Verkehrspolitik ist überfällig!</a:t>
            </a:r>
          </a:p>
        </p:txBody>
      </p:sp>
      <p:sp>
        <p:nvSpPr>
          <p:cNvPr id="8" name="Datumsplatzhalter 7">
            <a:extLst>
              <a:ext uri="{FF2B5EF4-FFF2-40B4-BE49-F238E27FC236}">
                <a16:creationId xmlns:a16="http://schemas.microsoft.com/office/drawing/2014/main" id="{FC17DDAE-F04E-4D1E-CEBE-5EC59B73BEEE}"/>
              </a:ext>
            </a:extLst>
          </p:cNvPr>
          <p:cNvSpPr>
            <a:spLocks noGrp="1"/>
          </p:cNvSpPr>
          <p:nvPr>
            <p:ph type="dt" sz="half" idx="10"/>
          </p:nvPr>
        </p:nvSpPr>
        <p:spPr/>
        <p:txBody>
          <a:bodyPr/>
          <a:lstStyle/>
          <a:p>
            <a:r>
              <a:rPr lang="de-DE"/>
              <a:t>26.03.2025</a:t>
            </a:r>
            <a:endParaRPr lang="de-CH"/>
          </a:p>
        </p:txBody>
      </p:sp>
      <p:sp>
        <p:nvSpPr>
          <p:cNvPr id="9" name="Fußzeilenplatzhalter 8">
            <a:extLst>
              <a:ext uri="{FF2B5EF4-FFF2-40B4-BE49-F238E27FC236}">
                <a16:creationId xmlns:a16="http://schemas.microsoft.com/office/drawing/2014/main" id="{F8B4A663-2A49-41BB-1C2D-3247DB095BE1}"/>
              </a:ext>
            </a:extLst>
          </p:cNvPr>
          <p:cNvSpPr>
            <a:spLocks noGrp="1"/>
          </p:cNvSpPr>
          <p:nvPr>
            <p:ph type="ftr" sz="quarter" idx="11"/>
          </p:nvPr>
        </p:nvSpPr>
        <p:spPr/>
        <p:txBody>
          <a:bodyPr/>
          <a:lstStyle/>
          <a:p>
            <a:r>
              <a:rPr lang="de-DE"/>
              <a:t>MEGATRENDS IM VERKEHR</a:t>
            </a:r>
            <a:endParaRPr lang="de-CH" dirty="0"/>
          </a:p>
        </p:txBody>
      </p:sp>
      <p:sp>
        <p:nvSpPr>
          <p:cNvPr id="3" name="Foliennummernplatzhalter 2">
            <a:extLst>
              <a:ext uri="{FF2B5EF4-FFF2-40B4-BE49-F238E27FC236}">
                <a16:creationId xmlns:a16="http://schemas.microsoft.com/office/drawing/2014/main" id="{2A088A8D-1B86-99A9-3533-875A91A62C51}"/>
              </a:ext>
            </a:extLst>
          </p:cNvPr>
          <p:cNvSpPr>
            <a:spLocks noGrp="1"/>
          </p:cNvSpPr>
          <p:nvPr>
            <p:ph type="sldNum" sz="quarter" idx="12"/>
          </p:nvPr>
        </p:nvSpPr>
        <p:spPr/>
        <p:txBody>
          <a:bodyPr/>
          <a:lstStyle/>
          <a:p>
            <a:fld id="{550233A8-5EF5-4A6C-A817-54812BB2690E}" type="slidenum">
              <a:rPr lang="de-CH" smtClean="0"/>
              <a:t>15</a:t>
            </a:fld>
            <a:endParaRPr lang="de-CH" dirty="0"/>
          </a:p>
        </p:txBody>
      </p:sp>
      <p:pic>
        <p:nvPicPr>
          <p:cNvPr id="5" name="Grafik 4">
            <a:extLst>
              <a:ext uri="{FF2B5EF4-FFF2-40B4-BE49-F238E27FC236}">
                <a16:creationId xmlns:a16="http://schemas.microsoft.com/office/drawing/2014/main" id="{E31289D9-F21F-5C54-2C1A-E3A4F5F5F41F}"/>
              </a:ext>
            </a:extLst>
          </p:cNvPr>
          <p:cNvPicPr>
            <a:picLocks noChangeAspect="1"/>
          </p:cNvPicPr>
          <p:nvPr/>
        </p:nvPicPr>
        <p:blipFill>
          <a:blip r:embed="rId3"/>
          <a:stretch>
            <a:fillRect/>
          </a:stretch>
        </p:blipFill>
        <p:spPr>
          <a:xfrm>
            <a:off x="8153400" y="2611941"/>
            <a:ext cx="3667317" cy="2815927"/>
          </a:xfrm>
          <a:prstGeom prst="rect">
            <a:avLst/>
          </a:prstGeom>
          <a:ln>
            <a:noFill/>
          </a:ln>
          <a:effectLst>
            <a:softEdge rad="112500"/>
          </a:effectLst>
        </p:spPr>
      </p:pic>
    </p:spTree>
    <p:extLst>
      <p:ext uri="{BB962C8B-B14F-4D97-AF65-F5344CB8AC3E}">
        <p14:creationId xmlns:p14="http://schemas.microsoft.com/office/powerpoint/2010/main" val="38936149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CF1897-76EC-CD46-CAB3-C27584B825B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210E41F-CC8B-DDB5-BFE5-8AD1E095F769}"/>
              </a:ext>
            </a:extLst>
          </p:cNvPr>
          <p:cNvSpPr>
            <a:spLocks noGrp="1"/>
          </p:cNvSpPr>
          <p:nvPr>
            <p:ph type="title"/>
          </p:nvPr>
        </p:nvSpPr>
        <p:spPr/>
        <p:txBody>
          <a:bodyPr>
            <a:normAutofit/>
          </a:bodyPr>
          <a:lstStyle/>
          <a:p>
            <a:r>
              <a:rPr lang="de-DE" sz="3800" dirty="0"/>
              <a:t>FAKT: Realitätsbezug in der Verkehrs-</a:t>
            </a:r>
            <a:br>
              <a:rPr lang="de-DE" sz="3800" dirty="0"/>
            </a:br>
            <a:r>
              <a:rPr lang="de-DE" sz="3800" dirty="0" err="1"/>
              <a:t>politik</a:t>
            </a:r>
            <a:r>
              <a:rPr lang="de-DE" sz="3800" dirty="0"/>
              <a:t> – Ein notwendiger Perspektivwechsel</a:t>
            </a:r>
            <a:endParaRPr lang="de-CH" sz="3800" dirty="0"/>
          </a:p>
        </p:txBody>
      </p:sp>
      <p:sp>
        <p:nvSpPr>
          <p:cNvPr id="7" name="Inhaltsplatzhalter 6">
            <a:extLst>
              <a:ext uri="{FF2B5EF4-FFF2-40B4-BE49-F238E27FC236}">
                <a16:creationId xmlns:a16="http://schemas.microsoft.com/office/drawing/2014/main" id="{1C7609F3-B5D3-B172-323C-019A90CFD7C7}"/>
              </a:ext>
            </a:extLst>
          </p:cNvPr>
          <p:cNvSpPr>
            <a:spLocks noGrp="1"/>
          </p:cNvSpPr>
          <p:nvPr>
            <p:ph idx="1"/>
          </p:nvPr>
        </p:nvSpPr>
        <p:spPr>
          <a:xfrm>
            <a:off x="838200" y="1825625"/>
            <a:ext cx="11043684" cy="4351338"/>
          </a:xfrm>
        </p:spPr>
        <p:txBody>
          <a:bodyPr>
            <a:normAutofit fontScale="47500" lnSpcReduction="20000"/>
          </a:bodyPr>
          <a:lstStyle/>
          <a:p>
            <a:pPr>
              <a:buNone/>
            </a:pPr>
            <a:endParaRPr lang="de-DE" sz="3600" b="1" dirty="0"/>
          </a:p>
          <a:p>
            <a:pPr>
              <a:lnSpc>
                <a:spcPct val="100000"/>
              </a:lnSpc>
              <a:buNone/>
            </a:pPr>
            <a:r>
              <a:rPr lang="de-DE" sz="4200" b="1" dirty="0"/>
              <a:t>„Gute Politik beginnt mit dem Betrachten der Wirklichkeit“</a:t>
            </a:r>
          </a:p>
          <a:p>
            <a:pPr>
              <a:lnSpc>
                <a:spcPct val="100000"/>
              </a:lnSpc>
              <a:buNone/>
            </a:pPr>
            <a:r>
              <a:rPr lang="de-DE" sz="3400" i="1" dirty="0"/>
              <a:t>(Kurt Schumacher, ehemaliger SPD-Vorsitzender)</a:t>
            </a:r>
          </a:p>
          <a:p>
            <a:pPr marL="0">
              <a:lnSpc>
                <a:spcPct val="100000"/>
              </a:lnSpc>
              <a:buNone/>
            </a:pPr>
            <a:r>
              <a:rPr lang="de-DE" sz="4200" b="1" dirty="0"/>
              <a:t>Im Umkehrschluss gilt:</a:t>
            </a:r>
          </a:p>
          <a:p>
            <a:pPr marL="0">
              <a:lnSpc>
                <a:spcPct val="100000"/>
              </a:lnSpc>
              <a:buNone/>
            </a:pPr>
            <a:r>
              <a:rPr lang="de-DE" sz="4200" dirty="0"/>
              <a:t>Schlechte Politik beginnt mit dem </a:t>
            </a:r>
            <a:r>
              <a:rPr lang="de-DE" sz="4200" b="1" dirty="0"/>
              <a:t>Negieren der Wirklichkeit</a:t>
            </a:r>
            <a:r>
              <a:rPr lang="de-DE" sz="4200" dirty="0"/>
              <a:t> – eine Gefahr, die schon länger in der Verkehrspolitik sichtbar ist</a:t>
            </a:r>
          </a:p>
          <a:p>
            <a:pPr marL="0">
              <a:lnSpc>
                <a:spcPct val="100000"/>
              </a:lnSpc>
              <a:buNone/>
            </a:pPr>
            <a:endParaRPr lang="de-DE" sz="4200" dirty="0"/>
          </a:p>
          <a:p>
            <a:pPr>
              <a:lnSpc>
                <a:spcPct val="100000"/>
              </a:lnSpc>
              <a:buNone/>
            </a:pPr>
            <a:r>
              <a:rPr lang="de-DE" sz="4200" b="1" dirty="0"/>
              <a:t>Notwendige Veränderungen erfordern neues Denken:</a:t>
            </a:r>
          </a:p>
          <a:p>
            <a:pPr>
              <a:lnSpc>
                <a:spcPct val="100000"/>
              </a:lnSpc>
              <a:buFont typeface="Arial" panose="020B0604020202020204" pitchFamily="34" charset="0"/>
              <a:buChar char="•"/>
            </a:pPr>
            <a:r>
              <a:rPr lang="de-DE" sz="4200" b="1" dirty="0"/>
              <a:t>„Probleme kann man nicht mit der gleichen Denkweise lösen, wie sie entstanden sind“</a:t>
            </a:r>
            <a:endParaRPr lang="de-DE" sz="4200" dirty="0"/>
          </a:p>
          <a:p>
            <a:pPr>
              <a:lnSpc>
                <a:spcPct val="100000"/>
              </a:lnSpc>
              <a:buFont typeface="Arial" panose="020B0604020202020204" pitchFamily="34" charset="0"/>
              <a:buChar char="•"/>
            </a:pPr>
            <a:r>
              <a:rPr lang="de-DE" sz="4200" dirty="0"/>
              <a:t>Wer grundlegende Veränderungen will, muss </a:t>
            </a:r>
            <a:r>
              <a:rPr lang="de-DE" sz="4200" b="1" dirty="0"/>
              <a:t>systemische Fragen stellen</a:t>
            </a:r>
          </a:p>
          <a:p>
            <a:pPr>
              <a:buFont typeface="Arial" panose="020B0604020202020204" pitchFamily="34" charset="0"/>
              <a:buChar char="•"/>
            </a:pPr>
            <a:endParaRPr lang="de-DE" sz="2200" dirty="0"/>
          </a:p>
          <a:p>
            <a:pPr marL="0" indent="0">
              <a:buNone/>
            </a:pPr>
            <a:r>
              <a:rPr lang="de-DE" sz="5100" dirty="0">
                <a:solidFill>
                  <a:schemeClr val="accent3">
                    <a:lumMod val="75000"/>
                  </a:schemeClr>
                </a:solidFill>
              </a:rPr>
              <a:t>➡ </a:t>
            </a:r>
            <a:r>
              <a:rPr lang="de-DE" sz="5100" b="1" dirty="0">
                <a:solidFill>
                  <a:schemeClr val="accent3">
                    <a:lumMod val="75000"/>
                  </a:schemeClr>
                </a:solidFill>
              </a:rPr>
              <a:t>Eine echte Verkehrswende braucht einen realistischen Blick und mutige neue Ansätze</a:t>
            </a:r>
            <a:endParaRPr lang="de-DE" sz="5100" dirty="0">
              <a:solidFill>
                <a:schemeClr val="accent3">
                  <a:lumMod val="75000"/>
                </a:schemeClr>
              </a:solidFill>
            </a:endParaRPr>
          </a:p>
        </p:txBody>
      </p:sp>
      <p:sp>
        <p:nvSpPr>
          <p:cNvPr id="8" name="Datumsplatzhalter 7">
            <a:extLst>
              <a:ext uri="{FF2B5EF4-FFF2-40B4-BE49-F238E27FC236}">
                <a16:creationId xmlns:a16="http://schemas.microsoft.com/office/drawing/2014/main" id="{0D370250-906E-7786-990F-4F81E9599079}"/>
              </a:ext>
            </a:extLst>
          </p:cNvPr>
          <p:cNvSpPr>
            <a:spLocks noGrp="1"/>
          </p:cNvSpPr>
          <p:nvPr>
            <p:ph type="dt" sz="half" idx="10"/>
          </p:nvPr>
        </p:nvSpPr>
        <p:spPr/>
        <p:txBody>
          <a:bodyPr/>
          <a:lstStyle/>
          <a:p>
            <a:r>
              <a:rPr lang="de-DE"/>
              <a:t>26.03.2025</a:t>
            </a:r>
            <a:endParaRPr lang="de-CH"/>
          </a:p>
        </p:txBody>
      </p:sp>
      <p:sp>
        <p:nvSpPr>
          <p:cNvPr id="9" name="Fußzeilenplatzhalter 8">
            <a:extLst>
              <a:ext uri="{FF2B5EF4-FFF2-40B4-BE49-F238E27FC236}">
                <a16:creationId xmlns:a16="http://schemas.microsoft.com/office/drawing/2014/main" id="{E7962039-B97B-71A9-DCCA-BDC0206CE26C}"/>
              </a:ext>
            </a:extLst>
          </p:cNvPr>
          <p:cNvSpPr>
            <a:spLocks noGrp="1"/>
          </p:cNvSpPr>
          <p:nvPr>
            <p:ph type="ftr" sz="quarter" idx="11"/>
          </p:nvPr>
        </p:nvSpPr>
        <p:spPr/>
        <p:txBody>
          <a:bodyPr/>
          <a:lstStyle/>
          <a:p>
            <a:r>
              <a:rPr lang="de-DE"/>
              <a:t>MEGATRENDS IM VERKEHR</a:t>
            </a:r>
            <a:endParaRPr lang="de-CH" dirty="0"/>
          </a:p>
        </p:txBody>
      </p:sp>
      <p:sp>
        <p:nvSpPr>
          <p:cNvPr id="3" name="Foliennummernplatzhalter 2">
            <a:extLst>
              <a:ext uri="{FF2B5EF4-FFF2-40B4-BE49-F238E27FC236}">
                <a16:creationId xmlns:a16="http://schemas.microsoft.com/office/drawing/2014/main" id="{D1CC2A33-C5BB-9418-7F25-68B83D413E4D}"/>
              </a:ext>
            </a:extLst>
          </p:cNvPr>
          <p:cNvSpPr>
            <a:spLocks noGrp="1"/>
          </p:cNvSpPr>
          <p:nvPr>
            <p:ph type="sldNum" sz="quarter" idx="12"/>
          </p:nvPr>
        </p:nvSpPr>
        <p:spPr/>
        <p:txBody>
          <a:bodyPr/>
          <a:lstStyle/>
          <a:p>
            <a:fld id="{550233A8-5EF5-4A6C-A817-54812BB2690E}" type="slidenum">
              <a:rPr lang="de-CH" smtClean="0"/>
              <a:t>16</a:t>
            </a:fld>
            <a:endParaRPr lang="de-CH"/>
          </a:p>
        </p:txBody>
      </p:sp>
    </p:spTree>
    <p:extLst>
      <p:ext uri="{BB962C8B-B14F-4D97-AF65-F5344CB8AC3E}">
        <p14:creationId xmlns:p14="http://schemas.microsoft.com/office/powerpoint/2010/main" val="8380791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0E5A36-4C37-1527-8B92-FC321BB8363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8BD64B0-1CA1-6E3F-6EB4-469B729739F4}"/>
              </a:ext>
            </a:extLst>
          </p:cNvPr>
          <p:cNvSpPr>
            <a:spLocks noGrp="1"/>
          </p:cNvSpPr>
          <p:nvPr>
            <p:ph type="title"/>
          </p:nvPr>
        </p:nvSpPr>
        <p:spPr/>
        <p:txBody>
          <a:bodyPr/>
          <a:lstStyle/>
          <a:p>
            <a:r>
              <a:rPr lang="de-DE" dirty="0"/>
              <a:t>FAKT: Die strukturelle Krise der Verkehrswirtschaft</a:t>
            </a:r>
            <a:endParaRPr lang="de-CH" dirty="0"/>
          </a:p>
        </p:txBody>
      </p:sp>
      <p:sp>
        <p:nvSpPr>
          <p:cNvPr id="7" name="Inhaltsplatzhalter 6">
            <a:extLst>
              <a:ext uri="{FF2B5EF4-FFF2-40B4-BE49-F238E27FC236}">
                <a16:creationId xmlns:a16="http://schemas.microsoft.com/office/drawing/2014/main" id="{4C91A72F-0478-32FD-51D5-2C14B2946B3B}"/>
              </a:ext>
            </a:extLst>
          </p:cNvPr>
          <p:cNvSpPr>
            <a:spLocks noGrp="1"/>
          </p:cNvSpPr>
          <p:nvPr>
            <p:ph idx="1"/>
          </p:nvPr>
        </p:nvSpPr>
        <p:spPr/>
        <p:txBody>
          <a:bodyPr>
            <a:normAutofit fontScale="92500"/>
          </a:bodyPr>
          <a:lstStyle/>
          <a:p>
            <a:pPr>
              <a:buFont typeface="Arial" panose="020B0604020202020204" pitchFamily="34" charset="0"/>
              <a:buChar char="•"/>
            </a:pPr>
            <a:endParaRPr lang="de-DE" sz="2000" dirty="0"/>
          </a:p>
          <a:p>
            <a:pPr>
              <a:lnSpc>
                <a:spcPct val="80000"/>
              </a:lnSpc>
              <a:buFont typeface="Arial" panose="020B0604020202020204" pitchFamily="34" charset="0"/>
              <a:buChar char="•"/>
            </a:pPr>
            <a:r>
              <a:rPr lang="de-DE" sz="2200" b="1" dirty="0"/>
              <a:t>Insbesondere auch der ÖPNV</a:t>
            </a:r>
            <a:r>
              <a:rPr lang="de-DE" sz="2200" dirty="0"/>
              <a:t> steckt in einer </a:t>
            </a:r>
            <a:r>
              <a:rPr lang="de-DE" sz="2200" b="1" dirty="0"/>
              <a:t>strukturellen Krise</a:t>
            </a:r>
            <a:r>
              <a:rPr lang="de-DE" sz="2200" dirty="0"/>
              <a:t> – trotz steigender öffentlicher Gelder bleibt die </a:t>
            </a:r>
            <a:r>
              <a:rPr lang="de-DE" sz="2200" b="1" dirty="0"/>
              <a:t>Verkehrswende aus </a:t>
            </a:r>
            <a:r>
              <a:rPr lang="de-DE" sz="1500" dirty="0"/>
              <a:t>(Siehe hierzu auch Umweltbundesamt Bericht 2024)</a:t>
            </a:r>
          </a:p>
          <a:p>
            <a:pPr>
              <a:lnSpc>
                <a:spcPct val="80000"/>
              </a:lnSpc>
              <a:buFont typeface="Arial" panose="020B0604020202020204" pitchFamily="34" charset="0"/>
              <a:buChar char="•"/>
            </a:pPr>
            <a:r>
              <a:rPr lang="de-DE" sz="2200" dirty="0"/>
              <a:t>Der Verkehrssektor verursacht weiterhin </a:t>
            </a:r>
            <a:r>
              <a:rPr lang="de-DE" sz="2200" b="1" dirty="0"/>
              <a:t>hohe Umweltbelastungen</a:t>
            </a:r>
            <a:r>
              <a:rPr lang="de-DE" sz="2200" dirty="0"/>
              <a:t> z.B. durch </a:t>
            </a:r>
            <a:r>
              <a:rPr lang="de-DE" sz="2200" b="1" dirty="0"/>
              <a:t>Treibhausgase, Luftverschmutzung und Ressourcenverbrauch, usw</a:t>
            </a:r>
            <a:r>
              <a:rPr lang="de-DE" sz="2200" dirty="0"/>
              <a:t>.</a:t>
            </a:r>
          </a:p>
          <a:p>
            <a:pPr>
              <a:lnSpc>
                <a:spcPct val="80000"/>
              </a:lnSpc>
              <a:buFont typeface="Arial" panose="020B0604020202020204" pitchFamily="34" charset="0"/>
              <a:buChar char="•"/>
            </a:pPr>
            <a:r>
              <a:rPr lang="de-DE" sz="2200" dirty="0"/>
              <a:t>Verkehrspolitische </a:t>
            </a:r>
            <a:r>
              <a:rPr lang="de-DE" sz="2200" b="1" dirty="0"/>
              <a:t>Debatten und Kontroversen </a:t>
            </a:r>
            <a:r>
              <a:rPr lang="de-DE" sz="2200" dirty="0"/>
              <a:t>sind kaum noch überschaubar. Stichworte: Lärm, marode Brücken, verspätete Züge, Tempolimit, </a:t>
            </a:r>
            <a:r>
              <a:rPr lang="de-DE" sz="2200" dirty="0" err="1"/>
              <a:t>Verbrennerverbot</a:t>
            </a:r>
            <a:r>
              <a:rPr lang="de-DE" sz="2200" dirty="0"/>
              <a:t>, Anwohnerparken, usw.</a:t>
            </a:r>
          </a:p>
          <a:p>
            <a:pPr>
              <a:lnSpc>
                <a:spcPct val="80000"/>
              </a:lnSpc>
              <a:buFont typeface="Arial" panose="020B0604020202020204" pitchFamily="34" charset="0"/>
              <a:buChar char="•"/>
            </a:pPr>
            <a:r>
              <a:rPr lang="de-DE" sz="2200" dirty="0"/>
              <a:t>Trotz vieler Gesetze und Förderprogramme bleibt die Verkehrspolitik oft </a:t>
            </a:r>
            <a:r>
              <a:rPr lang="de-DE" sz="2200" b="1" dirty="0"/>
              <a:t>unkoordiniert und getrieben von kurzfristigen Reaktionen auf akute Probleme</a:t>
            </a:r>
          </a:p>
          <a:p>
            <a:pPr>
              <a:lnSpc>
                <a:spcPct val="80000"/>
              </a:lnSpc>
              <a:buFont typeface="Arial" panose="020B0604020202020204" pitchFamily="34" charset="0"/>
              <a:buChar char="•"/>
            </a:pPr>
            <a:r>
              <a:rPr lang="de-DE" sz="2200" dirty="0"/>
              <a:t>Oft wird eine grundlegende fundierte </a:t>
            </a:r>
            <a:r>
              <a:rPr lang="de-DE" sz="2200" b="1" dirty="0"/>
              <a:t>Abwägung von Kosten und Nutzen </a:t>
            </a:r>
            <a:r>
              <a:rPr lang="de-DE" sz="2200" dirty="0"/>
              <a:t>vernachlässigt</a:t>
            </a:r>
            <a:br>
              <a:rPr lang="de-DE" sz="2200" dirty="0"/>
            </a:br>
            <a:endParaRPr lang="de-DE" sz="2000" dirty="0"/>
          </a:p>
          <a:p>
            <a:pPr marL="0" indent="0">
              <a:buNone/>
            </a:pPr>
            <a:r>
              <a:rPr lang="de-DE" sz="2600" dirty="0">
                <a:solidFill>
                  <a:schemeClr val="accent3">
                    <a:lumMod val="75000"/>
                  </a:schemeClr>
                </a:solidFill>
              </a:rPr>
              <a:t>➡ </a:t>
            </a:r>
            <a:r>
              <a:rPr lang="de-DE" sz="2600" b="1" dirty="0">
                <a:solidFill>
                  <a:schemeClr val="accent3">
                    <a:lumMod val="75000"/>
                  </a:schemeClr>
                </a:solidFill>
              </a:rPr>
              <a:t>Eine echte Verkehrswende braucht klare, langfristige Konzepte</a:t>
            </a:r>
            <a:endParaRPr lang="de-DE" sz="2600" dirty="0">
              <a:solidFill>
                <a:schemeClr val="accent3">
                  <a:lumMod val="75000"/>
                </a:schemeClr>
              </a:solidFill>
            </a:endParaRPr>
          </a:p>
        </p:txBody>
      </p:sp>
      <p:sp>
        <p:nvSpPr>
          <p:cNvPr id="8" name="Datumsplatzhalter 7">
            <a:extLst>
              <a:ext uri="{FF2B5EF4-FFF2-40B4-BE49-F238E27FC236}">
                <a16:creationId xmlns:a16="http://schemas.microsoft.com/office/drawing/2014/main" id="{2E7C69C0-5CC9-7E90-EB88-1D4F261C9439}"/>
              </a:ext>
            </a:extLst>
          </p:cNvPr>
          <p:cNvSpPr>
            <a:spLocks noGrp="1"/>
          </p:cNvSpPr>
          <p:nvPr>
            <p:ph type="dt" sz="half" idx="10"/>
          </p:nvPr>
        </p:nvSpPr>
        <p:spPr/>
        <p:txBody>
          <a:bodyPr/>
          <a:lstStyle/>
          <a:p>
            <a:r>
              <a:rPr lang="de-DE" dirty="0"/>
              <a:t>26.03.2025</a:t>
            </a:r>
            <a:endParaRPr lang="de-CH" dirty="0"/>
          </a:p>
        </p:txBody>
      </p:sp>
      <p:sp>
        <p:nvSpPr>
          <p:cNvPr id="9" name="Fußzeilenplatzhalter 8">
            <a:extLst>
              <a:ext uri="{FF2B5EF4-FFF2-40B4-BE49-F238E27FC236}">
                <a16:creationId xmlns:a16="http://schemas.microsoft.com/office/drawing/2014/main" id="{1BE01A4E-C4F6-6DFB-D749-C6E5535660B9}"/>
              </a:ext>
            </a:extLst>
          </p:cNvPr>
          <p:cNvSpPr>
            <a:spLocks noGrp="1"/>
          </p:cNvSpPr>
          <p:nvPr>
            <p:ph type="ftr" sz="quarter" idx="11"/>
          </p:nvPr>
        </p:nvSpPr>
        <p:spPr/>
        <p:txBody>
          <a:bodyPr/>
          <a:lstStyle/>
          <a:p>
            <a:r>
              <a:rPr lang="de-DE"/>
              <a:t>MEGATRENDS IM VERKEHR</a:t>
            </a:r>
            <a:endParaRPr lang="de-CH" dirty="0"/>
          </a:p>
        </p:txBody>
      </p:sp>
      <p:sp>
        <p:nvSpPr>
          <p:cNvPr id="3" name="Foliennummernplatzhalter 2">
            <a:extLst>
              <a:ext uri="{FF2B5EF4-FFF2-40B4-BE49-F238E27FC236}">
                <a16:creationId xmlns:a16="http://schemas.microsoft.com/office/drawing/2014/main" id="{12C6F4D4-BB74-65B8-0CF0-1869320FF455}"/>
              </a:ext>
            </a:extLst>
          </p:cNvPr>
          <p:cNvSpPr>
            <a:spLocks noGrp="1"/>
          </p:cNvSpPr>
          <p:nvPr>
            <p:ph type="sldNum" sz="quarter" idx="12"/>
          </p:nvPr>
        </p:nvSpPr>
        <p:spPr/>
        <p:txBody>
          <a:bodyPr/>
          <a:lstStyle/>
          <a:p>
            <a:fld id="{550233A8-5EF5-4A6C-A817-54812BB2690E}" type="slidenum">
              <a:rPr lang="de-CH" smtClean="0"/>
              <a:t>17</a:t>
            </a:fld>
            <a:endParaRPr lang="de-CH"/>
          </a:p>
        </p:txBody>
      </p:sp>
    </p:spTree>
    <p:extLst>
      <p:ext uri="{BB962C8B-B14F-4D97-AF65-F5344CB8AC3E}">
        <p14:creationId xmlns:p14="http://schemas.microsoft.com/office/powerpoint/2010/main" val="36334255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6E7085-93CF-22B5-688D-3291CAD3843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7A2A6FE-D65F-113E-C76F-F17B4A5DE870}"/>
              </a:ext>
            </a:extLst>
          </p:cNvPr>
          <p:cNvSpPr>
            <a:spLocks noGrp="1"/>
          </p:cNvSpPr>
          <p:nvPr>
            <p:ph type="title"/>
          </p:nvPr>
        </p:nvSpPr>
        <p:spPr/>
        <p:txBody>
          <a:bodyPr/>
          <a:lstStyle/>
          <a:p>
            <a:r>
              <a:rPr lang="de-DE" dirty="0"/>
              <a:t>FAKT: Verkehrspolitik muss sich an </a:t>
            </a:r>
            <a:br>
              <a:rPr lang="de-DE" dirty="0"/>
            </a:br>
            <a:r>
              <a:rPr lang="de-DE" dirty="0"/>
              <a:t>den Fahrgästen orientieren</a:t>
            </a:r>
            <a:endParaRPr lang="de-CH" dirty="0"/>
          </a:p>
        </p:txBody>
      </p:sp>
      <p:sp>
        <p:nvSpPr>
          <p:cNvPr id="7" name="Inhaltsplatzhalter 6">
            <a:extLst>
              <a:ext uri="{FF2B5EF4-FFF2-40B4-BE49-F238E27FC236}">
                <a16:creationId xmlns:a16="http://schemas.microsoft.com/office/drawing/2014/main" id="{D2AD85AF-4346-7F8E-5F2B-B48CAEE1904D}"/>
              </a:ext>
            </a:extLst>
          </p:cNvPr>
          <p:cNvSpPr>
            <a:spLocks noGrp="1"/>
          </p:cNvSpPr>
          <p:nvPr>
            <p:ph idx="1"/>
          </p:nvPr>
        </p:nvSpPr>
        <p:spPr/>
        <p:txBody>
          <a:bodyPr>
            <a:normAutofit fontScale="92500" lnSpcReduction="20000"/>
          </a:bodyPr>
          <a:lstStyle/>
          <a:p>
            <a:pPr>
              <a:buNone/>
            </a:pPr>
            <a:endParaRPr lang="de-DE" sz="3600" dirty="0"/>
          </a:p>
          <a:p>
            <a:pPr>
              <a:buFont typeface="Arial" panose="020B0604020202020204" pitchFamily="34" charset="0"/>
              <a:buChar char="•"/>
            </a:pPr>
            <a:r>
              <a:rPr lang="de-DE" sz="2200" dirty="0"/>
              <a:t>Verkehrspolitik darf sich nicht an den </a:t>
            </a:r>
            <a:r>
              <a:rPr lang="de-DE" sz="2200" b="1" dirty="0"/>
              <a:t>Eigeninteressen von Mobilitäts-Dienstleistern</a:t>
            </a:r>
            <a:r>
              <a:rPr lang="de-DE" sz="2200" dirty="0"/>
              <a:t> oder dem </a:t>
            </a:r>
            <a:r>
              <a:rPr lang="de-DE" sz="2200" b="1" dirty="0"/>
              <a:t>Beifall einer Meinungsblase</a:t>
            </a:r>
            <a:r>
              <a:rPr lang="de-DE" sz="2200" dirty="0"/>
              <a:t> orientieren – besonders auffällig in Talk-Runden</a:t>
            </a:r>
          </a:p>
          <a:p>
            <a:pPr>
              <a:buFont typeface="Arial" panose="020B0604020202020204" pitchFamily="34" charset="0"/>
              <a:buChar char="•"/>
            </a:pPr>
            <a:r>
              <a:rPr lang="de-DE" sz="2200" dirty="0"/>
              <a:t>Reine </a:t>
            </a:r>
            <a:r>
              <a:rPr lang="de-DE" sz="2200" b="1" dirty="0"/>
              <a:t>Selbstbestätigung und Lobbydruck</a:t>
            </a:r>
            <a:r>
              <a:rPr lang="de-DE" sz="2200" dirty="0"/>
              <a:t> bringen uns der Verkehrswende nicht näher</a:t>
            </a:r>
          </a:p>
          <a:p>
            <a:pPr>
              <a:buFont typeface="Arial" panose="020B0604020202020204" pitchFamily="34" charset="0"/>
              <a:buChar char="•"/>
            </a:pPr>
            <a:r>
              <a:rPr lang="de-DE" sz="2200" b="1" dirty="0"/>
              <a:t>Mehr Geld und größere Subventionstöpfe</a:t>
            </a:r>
            <a:r>
              <a:rPr lang="de-DE" sz="2200" dirty="0"/>
              <a:t> allein haben nicht zur Mobilitätswende geführt – es fehlt eine </a:t>
            </a:r>
            <a:r>
              <a:rPr lang="de-DE" sz="2200" b="1" dirty="0"/>
              <a:t>neue, nachhaltige Strategie</a:t>
            </a:r>
            <a:endParaRPr lang="de-DE" sz="2200" dirty="0"/>
          </a:p>
          <a:p>
            <a:pPr>
              <a:lnSpc>
                <a:spcPct val="100000"/>
              </a:lnSpc>
              <a:buFont typeface="Arial" panose="020B0604020202020204" pitchFamily="34" charset="0"/>
              <a:buChar char="•"/>
            </a:pPr>
            <a:r>
              <a:rPr lang="de-DE" sz="2200" dirty="0"/>
              <a:t>Kundenferne Technikverliebtheit und produktionsorientiertes Denken ersetzen keine </a:t>
            </a:r>
            <a:r>
              <a:rPr lang="de-DE" sz="2200" b="1" dirty="0"/>
              <a:t>wirtschaftlich tragfähigen und umweltgerechten Mobilitätslösungen im Sinne der Nachfrager</a:t>
            </a:r>
            <a:endParaRPr lang="de-DE" sz="2200" dirty="0"/>
          </a:p>
          <a:p>
            <a:pPr>
              <a:buFont typeface="Arial" panose="020B0604020202020204" pitchFamily="34" charset="0"/>
              <a:buChar char="•"/>
            </a:pPr>
            <a:r>
              <a:rPr lang="de-DE" sz="2200" b="1" dirty="0"/>
              <a:t>Bürokratie hemmt</a:t>
            </a:r>
            <a:r>
              <a:rPr lang="de-DE" sz="2200" dirty="0"/>
              <a:t> eine umweltgerechte Verkehrsverlagerung und effiziente Lösungen</a:t>
            </a:r>
          </a:p>
          <a:p>
            <a:pPr marL="0" indent="0">
              <a:buNone/>
            </a:pPr>
            <a:endParaRPr lang="de-DE" sz="2000" dirty="0"/>
          </a:p>
          <a:p>
            <a:pPr marL="0" indent="0">
              <a:lnSpc>
                <a:spcPct val="100000"/>
              </a:lnSpc>
              <a:buNone/>
            </a:pPr>
            <a:r>
              <a:rPr lang="de-DE" sz="2600" dirty="0">
                <a:solidFill>
                  <a:schemeClr val="accent3">
                    <a:lumMod val="75000"/>
                  </a:schemeClr>
                </a:solidFill>
              </a:rPr>
              <a:t>➡ </a:t>
            </a:r>
            <a:r>
              <a:rPr lang="de-DE" sz="2600" b="1" dirty="0">
                <a:solidFill>
                  <a:schemeClr val="accent3">
                    <a:lumMod val="75000"/>
                  </a:schemeClr>
                </a:solidFill>
              </a:rPr>
              <a:t>Verkehrspolitik muss fahrgast- und nutzerzentriert sein – nicht lobby- oder bürokratiegetrieben</a:t>
            </a:r>
            <a:endParaRPr lang="de-DE" sz="2600" dirty="0">
              <a:solidFill>
                <a:schemeClr val="accent3">
                  <a:lumMod val="75000"/>
                </a:schemeClr>
              </a:solidFill>
            </a:endParaRPr>
          </a:p>
        </p:txBody>
      </p:sp>
      <p:sp>
        <p:nvSpPr>
          <p:cNvPr id="8" name="Datumsplatzhalter 7">
            <a:extLst>
              <a:ext uri="{FF2B5EF4-FFF2-40B4-BE49-F238E27FC236}">
                <a16:creationId xmlns:a16="http://schemas.microsoft.com/office/drawing/2014/main" id="{C302FAA6-9662-8AE0-3534-000C4D0F0B53}"/>
              </a:ext>
            </a:extLst>
          </p:cNvPr>
          <p:cNvSpPr>
            <a:spLocks noGrp="1"/>
          </p:cNvSpPr>
          <p:nvPr>
            <p:ph type="dt" sz="half" idx="10"/>
          </p:nvPr>
        </p:nvSpPr>
        <p:spPr/>
        <p:txBody>
          <a:bodyPr/>
          <a:lstStyle/>
          <a:p>
            <a:r>
              <a:rPr lang="de-DE"/>
              <a:t>26.03.2025</a:t>
            </a:r>
            <a:endParaRPr lang="de-CH"/>
          </a:p>
        </p:txBody>
      </p:sp>
      <p:sp>
        <p:nvSpPr>
          <p:cNvPr id="9" name="Fußzeilenplatzhalter 8">
            <a:extLst>
              <a:ext uri="{FF2B5EF4-FFF2-40B4-BE49-F238E27FC236}">
                <a16:creationId xmlns:a16="http://schemas.microsoft.com/office/drawing/2014/main" id="{4A967A94-AFC4-56C8-3A26-4CA4604FF989}"/>
              </a:ext>
            </a:extLst>
          </p:cNvPr>
          <p:cNvSpPr>
            <a:spLocks noGrp="1"/>
          </p:cNvSpPr>
          <p:nvPr>
            <p:ph type="ftr" sz="quarter" idx="11"/>
          </p:nvPr>
        </p:nvSpPr>
        <p:spPr/>
        <p:txBody>
          <a:bodyPr/>
          <a:lstStyle/>
          <a:p>
            <a:r>
              <a:rPr lang="de-DE"/>
              <a:t>MEGATRENDS IM VERKEHR</a:t>
            </a:r>
            <a:endParaRPr lang="de-CH" dirty="0"/>
          </a:p>
        </p:txBody>
      </p:sp>
      <p:sp>
        <p:nvSpPr>
          <p:cNvPr id="3" name="Foliennummernplatzhalter 2">
            <a:extLst>
              <a:ext uri="{FF2B5EF4-FFF2-40B4-BE49-F238E27FC236}">
                <a16:creationId xmlns:a16="http://schemas.microsoft.com/office/drawing/2014/main" id="{A7615147-4625-1B26-3BF5-5F91320C5828}"/>
              </a:ext>
            </a:extLst>
          </p:cNvPr>
          <p:cNvSpPr>
            <a:spLocks noGrp="1"/>
          </p:cNvSpPr>
          <p:nvPr>
            <p:ph type="sldNum" sz="quarter" idx="12"/>
          </p:nvPr>
        </p:nvSpPr>
        <p:spPr/>
        <p:txBody>
          <a:bodyPr/>
          <a:lstStyle/>
          <a:p>
            <a:fld id="{550233A8-5EF5-4A6C-A817-54812BB2690E}" type="slidenum">
              <a:rPr lang="de-CH" smtClean="0"/>
              <a:t>18</a:t>
            </a:fld>
            <a:endParaRPr lang="de-CH"/>
          </a:p>
        </p:txBody>
      </p:sp>
    </p:spTree>
    <p:extLst>
      <p:ext uri="{BB962C8B-B14F-4D97-AF65-F5344CB8AC3E}">
        <p14:creationId xmlns:p14="http://schemas.microsoft.com/office/powerpoint/2010/main" val="34010511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695732-52C5-1A22-0B6A-763A0190EB7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34939A8-7167-DC2C-AE63-2BC7FDFAD63C}"/>
              </a:ext>
            </a:extLst>
          </p:cNvPr>
          <p:cNvSpPr>
            <a:spLocks noGrp="1"/>
          </p:cNvSpPr>
          <p:nvPr>
            <p:ph type="title"/>
          </p:nvPr>
        </p:nvSpPr>
        <p:spPr/>
        <p:txBody>
          <a:bodyPr/>
          <a:lstStyle/>
          <a:p>
            <a:r>
              <a:rPr lang="de-DE" dirty="0"/>
              <a:t>FAKT: Bürokratie bremst die Verkehrswende</a:t>
            </a:r>
            <a:endParaRPr lang="de-CH" dirty="0"/>
          </a:p>
        </p:txBody>
      </p:sp>
      <p:sp>
        <p:nvSpPr>
          <p:cNvPr id="7" name="Inhaltsplatzhalter 6">
            <a:extLst>
              <a:ext uri="{FF2B5EF4-FFF2-40B4-BE49-F238E27FC236}">
                <a16:creationId xmlns:a16="http://schemas.microsoft.com/office/drawing/2014/main" id="{BEE32BED-236F-0071-F2BB-0843D888E00D}"/>
              </a:ext>
            </a:extLst>
          </p:cNvPr>
          <p:cNvSpPr>
            <a:spLocks noGrp="1"/>
          </p:cNvSpPr>
          <p:nvPr>
            <p:ph idx="1"/>
          </p:nvPr>
        </p:nvSpPr>
        <p:spPr>
          <a:xfrm>
            <a:off x="838200" y="1825625"/>
            <a:ext cx="10777870" cy="4351338"/>
          </a:xfrm>
        </p:spPr>
        <p:txBody>
          <a:bodyPr>
            <a:normAutofit/>
          </a:bodyPr>
          <a:lstStyle/>
          <a:p>
            <a:pPr>
              <a:lnSpc>
                <a:spcPct val="100000"/>
              </a:lnSpc>
              <a:buFont typeface="Arial" panose="020B0604020202020204" pitchFamily="34" charset="0"/>
              <a:buChar char="•"/>
            </a:pPr>
            <a:endParaRPr lang="de-DE" sz="2000" dirty="0"/>
          </a:p>
          <a:p>
            <a:pPr>
              <a:lnSpc>
                <a:spcPct val="100000"/>
              </a:lnSpc>
              <a:buFont typeface="Arial" panose="020B0604020202020204" pitchFamily="34" charset="0"/>
              <a:buChar char="•"/>
            </a:pPr>
            <a:r>
              <a:rPr lang="de-DE" sz="2000" dirty="0"/>
              <a:t>Über Jahrzehnte hat sich im Verkehrssektor ein </a:t>
            </a:r>
            <a:r>
              <a:rPr lang="de-DE" sz="2000" b="1" dirty="0"/>
              <a:t>Wildwuchs an Bürokratie, Parallelstrukturen, Behörden, Verwaltungen, Gremien etc. </a:t>
            </a:r>
            <a:r>
              <a:rPr lang="de-DE" sz="2000" dirty="0"/>
              <a:t>gebildet</a:t>
            </a:r>
          </a:p>
          <a:p>
            <a:pPr>
              <a:lnSpc>
                <a:spcPct val="100000"/>
              </a:lnSpc>
              <a:buFont typeface="Arial" panose="020B0604020202020204" pitchFamily="34" charset="0"/>
              <a:buChar char="•"/>
            </a:pPr>
            <a:r>
              <a:rPr lang="de-DE" sz="2000" b="1" dirty="0"/>
              <a:t>Unnötige z.B. Berichtspflichten und Nachweise </a:t>
            </a:r>
            <a:r>
              <a:rPr lang="de-DE" sz="2000" dirty="0"/>
              <a:t>binden Ressourcen, statt Lösungen zu fördern</a:t>
            </a:r>
          </a:p>
          <a:p>
            <a:pPr>
              <a:lnSpc>
                <a:spcPct val="100000"/>
              </a:lnSpc>
              <a:buFont typeface="Arial" panose="020B0604020202020204" pitchFamily="34" charset="0"/>
              <a:buChar char="•"/>
            </a:pPr>
            <a:r>
              <a:rPr lang="de-DE" sz="2000" b="1" dirty="0"/>
              <a:t>Radikale Verschlankung, Digitalisierung und künstliche Intelligenz </a:t>
            </a:r>
            <a:r>
              <a:rPr lang="de-DE" sz="2000" dirty="0"/>
              <a:t>können Milliarden sparen und die Verkehrswende beschleunigen</a:t>
            </a:r>
          </a:p>
          <a:p>
            <a:pPr>
              <a:lnSpc>
                <a:spcPct val="100000"/>
              </a:lnSpc>
              <a:buFont typeface="Arial" panose="020B0604020202020204" pitchFamily="34" charset="0"/>
              <a:buChar char="•"/>
            </a:pPr>
            <a:r>
              <a:rPr lang="de-DE" sz="2000" dirty="0"/>
              <a:t>Ein </a:t>
            </a:r>
            <a:r>
              <a:rPr lang="de-DE" sz="2000" b="1" dirty="0"/>
              <a:t>kundenzentrierter, bürgernaher ÖPNV</a:t>
            </a:r>
            <a:r>
              <a:rPr lang="de-DE" sz="2000" dirty="0"/>
              <a:t> braucht weniger Bürokratie, mehr Innovationen, klare Verantwortlichkeiten und einen zielgerichteten Ausbau</a:t>
            </a:r>
          </a:p>
        </p:txBody>
      </p:sp>
      <p:sp>
        <p:nvSpPr>
          <p:cNvPr id="8" name="Datumsplatzhalter 7">
            <a:extLst>
              <a:ext uri="{FF2B5EF4-FFF2-40B4-BE49-F238E27FC236}">
                <a16:creationId xmlns:a16="http://schemas.microsoft.com/office/drawing/2014/main" id="{E91A2AAC-30AB-EE9A-A3C2-595786E843BE}"/>
              </a:ext>
            </a:extLst>
          </p:cNvPr>
          <p:cNvSpPr>
            <a:spLocks noGrp="1"/>
          </p:cNvSpPr>
          <p:nvPr>
            <p:ph type="dt" sz="half" idx="10"/>
          </p:nvPr>
        </p:nvSpPr>
        <p:spPr/>
        <p:txBody>
          <a:bodyPr/>
          <a:lstStyle/>
          <a:p>
            <a:r>
              <a:rPr lang="de-DE"/>
              <a:t>26.03.2025</a:t>
            </a:r>
            <a:endParaRPr lang="de-CH"/>
          </a:p>
        </p:txBody>
      </p:sp>
      <p:sp>
        <p:nvSpPr>
          <p:cNvPr id="9" name="Fußzeilenplatzhalter 8">
            <a:extLst>
              <a:ext uri="{FF2B5EF4-FFF2-40B4-BE49-F238E27FC236}">
                <a16:creationId xmlns:a16="http://schemas.microsoft.com/office/drawing/2014/main" id="{80EE2502-B52C-C483-370E-781D3C21351A}"/>
              </a:ext>
            </a:extLst>
          </p:cNvPr>
          <p:cNvSpPr>
            <a:spLocks noGrp="1"/>
          </p:cNvSpPr>
          <p:nvPr>
            <p:ph type="ftr" sz="quarter" idx="11"/>
          </p:nvPr>
        </p:nvSpPr>
        <p:spPr/>
        <p:txBody>
          <a:bodyPr/>
          <a:lstStyle/>
          <a:p>
            <a:r>
              <a:rPr lang="de-DE"/>
              <a:t>MEGATRENDS IM VERKEHR</a:t>
            </a:r>
            <a:endParaRPr lang="de-CH" dirty="0"/>
          </a:p>
        </p:txBody>
      </p:sp>
      <p:sp>
        <p:nvSpPr>
          <p:cNvPr id="3" name="Foliennummernplatzhalter 2">
            <a:extLst>
              <a:ext uri="{FF2B5EF4-FFF2-40B4-BE49-F238E27FC236}">
                <a16:creationId xmlns:a16="http://schemas.microsoft.com/office/drawing/2014/main" id="{6B9D5E55-2757-8FC7-B2D8-2EEC216BD51E}"/>
              </a:ext>
            </a:extLst>
          </p:cNvPr>
          <p:cNvSpPr>
            <a:spLocks noGrp="1"/>
          </p:cNvSpPr>
          <p:nvPr>
            <p:ph type="sldNum" sz="quarter" idx="12"/>
          </p:nvPr>
        </p:nvSpPr>
        <p:spPr/>
        <p:txBody>
          <a:bodyPr/>
          <a:lstStyle/>
          <a:p>
            <a:fld id="{550233A8-5EF5-4A6C-A817-54812BB2690E}" type="slidenum">
              <a:rPr lang="de-CH" smtClean="0"/>
              <a:t>19</a:t>
            </a:fld>
            <a:endParaRPr lang="de-CH"/>
          </a:p>
        </p:txBody>
      </p:sp>
    </p:spTree>
    <p:extLst>
      <p:ext uri="{BB962C8B-B14F-4D97-AF65-F5344CB8AC3E}">
        <p14:creationId xmlns:p14="http://schemas.microsoft.com/office/powerpoint/2010/main" val="1848823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16F349-78FF-7E35-4F6B-D1F28B4DDE7A}"/>
              </a:ext>
            </a:extLst>
          </p:cNvPr>
          <p:cNvSpPr>
            <a:spLocks noGrp="1"/>
          </p:cNvSpPr>
          <p:nvPr>
            <p:ph type="title"/>
          </p:nvPr>
        </p:nvSpPr>
        <p:spPr/>
        <p:txBody>
          <a:bodyPr/>
          <a:lstStyle/>
          <a:p>
            <a:r>
              <a:rPr lang="de-DE" b="1" dirty="0"/>
              <a:t>Herzlichen Dank</a:t>
            </a:r>
            <a:r>
              <a:rPr lang="de-CH" b="1" dirty="0"/>
              <a:t>!</a:t>
            </a:r>
            <a:endParaRPr lang="de-CH" dirty="0"/>
          </a:p>
        </p:txBody>
      </p:sp>
      <p:sp>
        <p:nvSpPr>
          <p:cNvPr id="3" name="Inhaltsplatzhalter 2">
            <a:extLst>
              <a:ext uri="{FF2B5EF4-FFF2-40B4-BE49-F238E27FC236}">
                <a16:creationId xmlns:a16="http://schemas.microsoft.com/office/drawing/2014/main" id="{E29517CA-A846-D29B-AB76-AE2FAC8302E8}"/>
              </a:ext>
            </a:extLst>
          </p:cNvPr>
          <p:cNvSpPr>
            <a:spLocks noGrp="1"/>
          </p:cNvSpPr>
          <p:nvPr>
            <p:ph idx="1"/>
          </p:nvPr>
        </p:nvSpPr>
        <p:spPr>
          <a:xfrm>
            <a:off x="838200" y="1825625"/>
            <a:ext cx="10708758" cy="4351338"/>
          </a:xfrm>
        </p:spPr>
        <p:txBody>
          <a:bodyPr>
            <a:normAutofit fontScale="40000" lnSpcReduction="20000"/>
          </a:bodyPr>
          <a:lstStyle/>
          <a:p>
            <a:pPr>
              <a:lnSpc>
                <a:spcPct val="100000"/>
              </a:lnSpc>
              <a:buNone/>
            </a:pPr>
            <a:endParaRPr lang="de-DE" sz="4800" b="1" dirty="0">
              <a:solidFill>
                <a:srgbClr val="009696"/>
              </a:solidFill>
              <a:effectLst/>
              <a:ea typeface="Aptos" panose="020B0004020202020204" pitchFamily="34" charset="0"/>
            </a:endParaRPr>
          </a:p>
          <a:p>
            <a:pPr>
              <a:lnSpc>
                <a:spcPct val="100000"/>
              </a:lnSpc>
              <a:buNone/>
            </a:pPr>
            <a:r>
              <a:rPr lang="de-DE" sz="5000" b="1" dirty="0">
                <a:solidFill>
                  <a:srgbClr val="009696"/>
                </a:solidFill>
                <a:effectLst/>
                <a:ea typeface="Aptos" panose="020B0004020202020204" pitchFamily="34" charset="0"/>
              </a:rPr>
              <a:t>Herzlich willkommen zum 2. Fachkongress „Megatrends im Verkehr“.</a:t>
            </a:r>
            <a:endParaRPr lang="de-DE" sz="5000" dirty="0">
              <a:effectLst/>
              <a:ea typeface="Aptos" panose="020B0004020202020204" pitchFamily="34" charset="0"/>
            </a:endParaRPr>
          </a:p>
          <a:p>
            <a:pPr marL="0">
              <a:lnSpc>
                <a:spcPct val="100000"/>
              </a:lnSpc>
              <a:buNone/>
            </a:pPr>
            <a:r>
              <a:rPr lang="de-DE" sz="5000" dirty="0">
                <a:effectLst/>
                <a:ea typeface="Aptos" panose="020B0004020202020204" pitchFamily="34" charset="0"/>
              </a:rPr>
              <a:t>Wir danken Ihnen, dass Sie unserer Einladung zum Kongress gefolgt sind und freuen uns auf die Begegnungen und den Austausch mit Ihnen</a:t>
            </a:r>
          </a:p>
          <a:p>
            <a:pPr>
              <a:lnSpc>
                <a:spcPct val="100000"/>
              </a:lnSpc>
              <a:buNone/>
            </a:pPr>
            <a:r>
              <a:rPr lang="de-DE" sz="5000" dirty="0">
                <a:effectLst/>
                <a:ea typeface="Aptos" panose="020B0004020202020204" pitchFamily="34" charset="0"/>
              </a:rPr>
              <a:t> </a:t>
            </a:r>
          </a:p>
          <a:p>
            <a:pPr>
              <a:lnSpc>
                <a:spcPct val="100000"/>
              </a:lnSpc>
              <a:buNone/>
            </a:pPr>
            <a:r>
              <a:rPr lang="de-DE" sz="5000" dirty="0">
                <a:effectLst/>
                <a:ea typeface="Aptos" panose="020B0004020202020204" pitchFamily="34" charset="0"/>
              </a:rPr>
              <a:t>Von uns wurde für den Kongress bewusst der Titel</a:t>
            </a:r>
          </a:p>
          <a:p>
            <a:pPr marL="0">
              <a:lnSpc>
                <a:spcPct val="100000"/>
              </a:lnSpc>
              <a:buNone/>
            </a:pPr>
            <a:r>
              <a:rPr lang="de-DE" sz="5000" b="1" dirty="0">
                <a:solidFill>
                  <a:srgbClr val="474747"/>
                </a:solidFill>
                <a:effectLst/>
                <a:ea typeface="Aptos" panose="020B0004020202020204" pitchFamily="34" charset="0"/>
              </a:rPr>
              <a:t>Verkehrspolitik und Verkehrswende: Reformbedarf, Kontroversen und Handlungsempfehlungen </a:t>
            </a:r>
            <a:endParaRPr lang="de-DE" sz="5000" dirty="0">
              <a:effectLst/>
              <a:ea typeface="Aptos" panose="020B0004020202020204" pitchFamily="34" charset="0"/>
            </a:endParaRPr>
          </a:p>
          <a:p>
            <a:pPr algn="l">
              <a:lnSpc>
                <a:spcPct val="100000"/>
              </a:lnSpc>
              <a:buNone/>
            </a:pPr>
            <a:r>
              <a:rPr lang="de-DE" sz="5000" dirty="0">
                <a:solidFill>
                  <a:srgbClr val="474747"/>
                </a:solidFill>
                <a:ea typeface="Aptos" panose="020B0004020202020204" pitchFamily="34" charset="0"/>
              </a:rPr>
              <a:t>g</a:t>
            </a:r>
            <a:r>
              <a:rPr lang="de-DE" sz="5000" dirty="0">
                <a:solidFill>
                  <a:srgbClr val="474747"/>
                </a:solidFill>
                <a:effectLst/>
                <a:ea typeface="Aptos" panose="020B0004020202020204" pitchFamily="34" charset="0"/>
              </a:rPr>
              <a:t>ewählt</a:t>
            </a:r>
            <a:br>
              <a:rPr lang="de-DE" sz="5000" dirty="0">
                <a:solidFill>
                  <a:srgbClr val="474747"/>
                </a:solidFill>
                <a:effectLst/>
                <a:ea typeface="Aptos" panose="020B0004020202020204" pitchFamily="34" charset="0"/>
              </a:rPr>
            </a:br>
            <a:endParaRPr lang="de-DE" sz="5000" dirty="0">
              <a:effectLst/>
              <a:ea typeface="Aptos" panose="020B0004020202020204" pitchFamily="34" charset="0"/>
            </a:endParaRPr>
          </a:p>
          <a:p>
            <a:pPr marL="0" indent="0">
              <a:lnSpc>
                <a:spcPct val="100000"/>
              </a:lnSpc>
              <a:buNone/>
            </a:pPr>
            <a:r>
              <a:rPr lang="de-DE" sz="5000" dirty="0">
                <a:solidFill>
                  <a:srgbClr val="474747"/>
                </a:solidFill>
                <a:effectLst/>
                <a:ea typeface="Aptos" panose="020B0004020202020204" pitchFamily="34" charset="0"/>
              </a:rPr>
              <a:t>Wir hoffen, dass gerade aus einem offenen Diskurs resultierend, Handlungsoptionen aufgezeigt werden können, die der verkehrs-, </a:t>
            </a:r>
            <a:r>
              <a:rPr lang="de-DE" sz="5000" dirty="0">
                <a:solidFill>
                  <a:srgbClr val="474747"/>
                </a:solidFill>
                <a:ea typeface="Aptos" panose="020B0004020202020204" pitchFamily="34" charset="0"/>
              </a:rPr>
              <a:t>k</a:t>
            </a:r>
            <a:r>
              <a:rPr lang="de-DE" sz="5000" dirty="0">
                <a:solidFill>
                  <a:srgbClr val="474747"/>
                </a:solidFill>
                <a:effectLst/>
                <a:ea typeface="Aptos" panose="020B0004020202020204" pitchFamily="34" charset="0"/>
              </a:rPr>
              <a:t>lima-, wirtschafts- und gesellschafts-politischen Bedeutung des Themas gerecht werden</a:t>
            </a:r>
            <a:endParaRPr lang="de-DE" sz="5000" dirty="0">
              <a:effectLst/>
              <a:ea typeface="Aptos" panose="020B0004020202020204" pitchFamily="34" charset="0"/>
            </a:endParaRPr>
          </a:p>
          <a:p>
            <a:pPr marL="0" indent="0">
              <a:buNone/>
            </a:pPr>
            <a:endParaRPr lang="de-CH" sz="4200" dirty="0"/>
          </a:p>
        </p:txBody>
      </p:sp>
      <p:sp>
        <p:nvSpPr>
          <p:cNvPr id="4" name="Datumsplatzhalter 3">
            <a:extLst>
              <a:ext uri="{FF2B5EF4-FFF2-40B4-BE49-F238E27FC236}">
                <a16:creationId xmlns:a16="http://schemas.microsoft.com/office/drawing/2014/main" id="{758520FF-696F-6550-6C91-FB6A96CDE71E}"/>
              </a:ext>
            </a:extLst>
          </p:cNvPr>
          <p:cNvSpPr>
            <a:spLocks noGrp="1"/>
          </p:cNvSpPr>
          <p:nvPr>
            <p:ph type="dt" sz="half" idx="10"/>
          </p:nvPr>
        </p:nvSpPr>
        <p:spPr/>
        <p:txBody>
          <a:bodyPr/>
          <a:lstStyle/>
          <a:p>
            <a:r>
              <a:rPr lang="de-DE"/>
              <a:t>26.03.2025</a:t>
            </a:r>
            <a:endParaRPr lang="de-CH"/>
          </a:p>
        </p:txBody>
      </p:sp>
      <p:sp>
        <p:nvSpPr>
          <p:cNvPr id="5" name="Fußzeilenplatzhalter 4">
            <a:extLst>
              <a:ext uri="{FF2B5EF4-FFF2-40B4-BE49-F238E27FC236}">
                <a16:creationId xmlns:a16="http://schemas.microsoft.com/office/drawing/2014/main" id="{46219FEC-C15F-EB16-483A-263D423787F1}"/>
              </a:ext>
            </a:extLst>
          </p:cNvPr>
          <p:cNvSpPr>
            <a:spLocks noGrp="1"/>
          </p:cNvSpPr>
          <p:nvPr>
            <p:ph type="ftr" sz="quarter" idx="11"/>
          </p:nvPr>
        </p:nvSpPr>
        <p:spPr/>
        <p:txBody>
          <a:bodyPr/>
          <a:lstStyle/>
          <a:p>
            <a:r>
              <a:rPr lang="de-DE"/>
              <a:t>MEGATRENDS IM VERKEHR</a:t>
            </a:r>
            <a:endParaRPr lang="de-CH" dirty="0"/>
          </a:p>
        </p:txBody>
      </p:sp>
      <p:sp>
        <p:nvSpPr>
          <p:cNvPr id="6" name="Foliennummernplatzhalter 5">
            <a:extLst>
              <a:ext uri="{FF2B5EF4-FFF2-40B4-BE49-F238E27FC236}">
                <a16:creationId xmlns:a16="http://schemas.microsoft.com/office/drawing/2014/main" id="{52CABD0E-8AF3-5C6C-6762-2080C870F5B8}"/>
              </a:ext>
            </a:extLst>
          </p:cNvPr>
          <p:cNvSpPr>
            <a:spLocks noGrp="1"/>
          </p:cNvSpPr>
          <p:nvPr>
            <p:ph type="sldNum" sz="quarter" idx="12"/>
          </p:nvPr>
        </p:nvSpPr>
        <p:spPr/>
        <p:txBody>
          <a:bodyPr/>
          <a:lstStyle/>
          <a:p>
            <a:fld id="{550233A8-5EF5-4A6C-A817-54812BB2690E}" type="slidenum">
              <a:rPr lang="de-CH" smtClean="0"/>
              <a:t>2</a:t>
            </a:fld>
            <a:endParaRPr lang="de-CH"/>
          </a:p>
        </p:txBody>
      </p:sp>
    </p:spTree>
    <p:extLst>
      <p:ext uri="{BB962C8B-B14F-4D97-AF65-F5344CB8AC3E}">
        <p14:creationId xmlns:p14="http://schemas.microsoft.com/office/powerpoint/2010/main" val="25881220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BEE000-375E-F71D-D6D7-13D8EA3D54F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EDC2C84-9F88-8F26-3397-39B255922FC1}"/>
              </a:ext>
            </a:extLst>
          </p:cNvPr>
          <p:cNvSpPr>
            <a:spLocks noGrp="1"/>
          </p:cNvSpPr>
          <p:nvPr>
            <p:ph type="title"/>
          </p:nvPr>
        </p:nvSpPr>
        <p:spPr/>
        <p:txBody>
          <a:bodyPr/>
          <a:lstStyle/>
          <a:p>
            <a:r>
              <a:rPr lang="de-DE" dirty="0"/>
              <a:t>FAKT: Bürokratie bremst die Verkehrswende</a:t>
            </a:r>
            <a:endParaRPr lang="de-CH" dirty="0"/>
          </a:p>
        </p:txBody>
      </p:sp>
      <p:sp>
        <p:nvSpPr>
          <p:cNvPr id="7" name="Inhaltsplatzhalter 6">
            <a:extLst>
              <a:ext uri="{FF2B5EF4-FFF2-40B4-BE49-F238E27FC236}">
                <a16:creationId xmlns:a16="http://schemas.microsoft.com/office/drawing/2014/main" id="{5090F75F-D0FE-2946-F407-76D830140BF6}"/>
              </a:ext>
            </a:extLst>
          </p:cNvPr>
          <p:cNvSpPr>
            <a:spLocks noGrp="1"/>
          </p:cNvSpPr>
          <p:nvPr>
            <p:ph idx="1"/>
          </p:nvPr>
        </p:nvSpPr>
        <p:spPr>
          <a:xfrm>
            <a:off x="838200" y="1825625"/>
            <a:ext cx="10777870" cy="4351338"/>
          </a:xfrm>
        </p:spPr>
        <p:txBody>
          <a:bodyPr>
            <a:normAutofit/>
          </a:bodyPr>
          <a:lstStyle/>
          <a:p>
            <a:pPr marL="0" indent="0">
              <a:lnSpc>
                <a:spcPct val="100000"/>
              </a:lnSpc>
              <a:buNone/>
            </a:pPr>
            <a:endParaRPr lang="de-DE" sz="2200" dirty="0"/>
          </a:p>
          <a:p>
            <a:pPr>
              <a:lnSpc>
                <a:spcPct val="100000"/>
              </a:lnSpc>
              <a:buFont typeface="Arial" panose="020B0604020202020204" pitchFamily="34" charset="0"/>
              <a:buChar char="•"/>
            </a:pPr>
            <a:r>
              <a:rPr lang="de-DE" sz="2000" dirty="0"/>
              <a:t>Verkehrspolitik darf zudem nicht länger insbesondere von </a:t>
            </a:r>
            <a:r>
              <a:rPr lang="de-DE" sz="2000" b="1" dirty="0"/>
              <a:t>Juristen und Gerichten</a:t>
            </a:r>
            <a:r>
              <a:rPr lang="de-DE" sz="2000" dirty="0"/>
              <a:t>, sondern von den </a:t>
            </a:r>
            <a:r>
              <a:rPr lang="de-DE" sz="2000" b="1" dirty="0"/>
              <a:t>Bedürfnissen der Fahrgäste</a:t>
            </a:r>
            <a:r>
              <a:rPr lang="de-DE" sz="2000" dirty="0"/>
              <a:t> bestimmt werden</a:t>
            </a:r>
          </a:p>
          <a:p>
            <a:pPr>
              <a:lnSpc>
                <a:spcPct val="100000"/>
              </a:lnSpc>
              <a:buFont typeface="Arial" panose="020B0604020202020204" pitchFamily="34" charset="0"/>
              <a:buChar char="•"/>
            </a:pPr>
            <a:r>
              <a:rPr lang="de-DE" sz="2000" b="1" dirty="0"/>
              <a:t>Kreativität und politischer Mut</a:t>
            </a:r>
            <a:r>
              <a:rPr lang="de-DE" sz="2000" dirty="0"/>
              <a:t> zu Verwaltungsreformen sind gefragt, um kafkaeske Strukturen und technokratische Blockaden zu überwinden</a:t>
            </a:r>
          </a:p>
          <a:p>
            <a:pPr>
              <a:lnSpc>
                <a:spcPct val="100000"/>
              </a:lnSpc>
              <a:buFont typeface="Arial" panose="020B0604020202020204" pitchFamily="34" charset="0"/>
              <a:buChar char="•"/>
            </a:pPr>
            <a:r>
              <a:rPr lang="de-DE" sz="2000" dirty="0"/>
              <a:t>Immer mehr Geld in Verwaltungen und Bürokratien bedeutet gleichzeitig immer weniger Geld zur Schaffung einer nachhaltigen und umweltgerechten Mobilität</a:t>
            </a:r>
          </a:p>
          <a:p>
            <a:pPr marL="0" indent="0">
              <a:buNone/>
            </a:pPr>
            <a:endParaRPr lang="de-DE" sz="2200" dirty="0"/>
          </a:p>
          <a:p>
            <a:pPr marL="0" indent="0">
              <a:lnSpc>
                <a:spcPct val="100000"/>
              </a:lnSpc>
              <a:buNone/>
            </a:pPr>
            <a:r>
              <a:rPr lang="de-DE" sz="2400" dirty="0">
                <a:solidFill>
                  <a:schemeClr val="accent3">
                    <a:lumMod val="75000"/>
                  </a:schemeClr>
                </a:solidFill>
              </a:rPr>
              <a:t>➡ </a:t>
            </a:r>
            <a:r>
              <a:rPr lang="de-DE" sz="2400" b="1" dirty="0">
                <a:solidFill>
                  <a:schemeClr val="accent3">
                    <a:lumMod val="75000"/>
                  </a:schemeClr>
                </a:solidFill>
              </a:rPr>
              <a:t>Die angekündigte „Kettensäge gegen Bürokratie“ blieb auch in der Verkehrspolitik bisher aus</a:t>
            </a:r>
            <a:endParaRPr lang="de-DE" sz="2400" dirty="0">
              <a:solidFill>
                <a:schemeClr val="accent3">
                  <a:lumMod val="75000"/>
                </a:schemeClr>
              </a:solidFill>
            </a:endParaRPr>
          </a:p>
        </p:txBody>
      </p:sp>
      <p:sp>
        <p:nvSpPr>
          <p:cNvPr id="8" name="Datumsplatzhalter 7">
            <a:extLst>
              <a:ext uri="{FF2B5EF4-FFF2-40B4-BE49-F238E27FC236}">
                <a16:creationId xmlns:a16="http://schemas.microsoft.com/office/drawing/2014/main" id="{F2F38978-E070-8840-F8E5-A82789D142F7}"/>
              </a:ext>
            </a:extLst>
          </p:cNvPr>
          <p:cNvSpPr>
            <a:spLocks noGrp="1"/>
          </p:cNvSpPr>
          <p:nvPr>
            <p:ph type="dt" sz="half" idx="10"/>
          </p:nvPr>
        </p:nvSpPr>
        <p:spPr/>
        <p:txBody>
          <a:bodyPr/>
          <a:lstStyle/>
          <a:p>
            <a:r>
              <a:rPr lang="de-DE"/>
              <a:t>26.03.2025</a:t>
            </a:r>
            <a:endParaRPr lang="de-CH"/>
          </a:p>
        </p:txBody>
      </p:sp>
      <p:sp>
        <p:nvSpPr>
          <p:cNvPr id="9" name="Fußzeilenplatzhalter 8">
            <a:extLst>
              <a:ext uri="{FF2B5EF4-FFF2-40B4-BE49-F238E27FC236}">
                <a16:creationId xmlns:a16="http://schemas.microsoft.com/office/drawing/2014/main" id="{E2311B35-4360-9566-1B80-D38FDE44421B}"/>
              </a:ext>
            </a:extLst>
          </p:cNvPr>
          <p:cNvSpPr>
            <a:spLocks noGrp="1"/>
          </p:cNvSpPr>
          <p:nvPr>
            <p:ph type="ftr" sz="quarter" idx="11"/>
          </p:nvPr>
        </p:nvSpPr>
        <p:spPr/>
        <p:txBody>
          <a:bodyPr/>
          <a:lstStyle/>
          <a:p>
            <a:r>
              <a:rPr lang="de-DE"/>
              <a:t>MEGATRENDS IM VERKEHR</a:t>
            </a:r>
            <a:endParaRPr lang="de-CH" dirty="0"/>
          </a:p>
        </p:txBody>
      </p:sp>
      <p:sp>
        <p:nvSpPr>
          <p:cNvPr id="3" name="Foliennummernplatzhalter 2">
            <a:extLst>
              <a:ext uri="{FF2B5EF4-FFF2-40B4-BE49-F238E27FC236}">
                <a16:creationId xmlns:a16="http://schemas.microsoft.com/office/drawing/2014/main" id="{B585986D-3763-FA9C-E091-DCE9F456FEEA}"/>
              </a:ext>
            </a:extLst>
          </p:cNvPr>
          <p:cNvSpPr>
            <a:spLocks noGrp="1"/>
          </p:cNvSpPr>
          <p:nvPr>
            <p:ph type="sldNum" sz="quarter" idx="12"/>
          </p:nvPr>
        </p:nvSpPr>
        <p:spPr/>
        <p:txBody>
          <a:bodyPr/>
          <a:lstStyle/>
          <a:p>
            <a:fld id="{550233A8-5EF5-4A6C-A817-54812BB2690E}" type="slidenum">
              <a:rPr lang="de-CH" smtClean="0"/>
              <a:t>20</a:t>
            </a:fld>
            <a:endParaRPr lang="de-CH"/>
          </a:p>
        </p:txBody>
      </p:sp>
    </p:spTree>
    <p:extLst>
      <p:ext uri="{BB962C8B-B14F-4D97-AF65-F5344CB8AC3E}">
        <p14:creationId xmlns:p14="http://schemas.microsoft.com/office/powerpoint/2010/main" val="24046695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BE1320-5E34-B215-285F-C2CB035F74D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FC75403-4B91-9D8C-C2F7-6B07F4AD159D}"/>
              </a:ext>
            </a:extLst>
          </p:cNvPr>
          <p:cNvSpPr>
            <a:spLocks noGrp="1"/>
          </p:cNvSpPr>
          <p:nvPr>
            <p:ph type="title"/>
          </p:nvPr>
        </p:nvSpPr>
        <p:spPr/>
        <p:txBody>
          <a:bodyPr/>
          <a:lstStyle/>
          <a:p>
            <a:r>
              <a:rPr lang="de-DE" dirty="0"/>
              <a:t>Die Krise der Deutschen Bahn</a:t>
            </a:r>
            <a:endParaRPr lang="de-CH" dirty="0"/>
          </a:p>
        </p:txBody>
      </p:sp>
      <p:sp>
        <p:nvSpPr>
          <p:cNvPr id="7" name="Inhaltsplatzhalter 6">
            <a:extLst>
              <a:ext uri="{FF2B5EF4-FFF2-40B4-BE49-F238E27FC236}">
                <a16:creationId xmlns:a16="http://schemas.microsoft.com/office/drawing/2014/main" id="{B6F9528D-3C5B-F62C-1E87-F52129DF79F6}"/>
              </a:ext>
            </a:extLst>
          </p:cNvPr>
          <p:cNvSpPr>
            <a:spLocks noGrp="1"/>
          </p:cNvSpPr>
          <p:nvPr>
            <p:ph idx="1"/>
          </p:nvPr>
        </p:nvSpPr>
        <p:spPr/>
        <p:txBody>
          <a:bodyPr>
            <a:normAutofit/>
          </a:bodyPr>
          <a:lstStyle/>
          <a:p>
            <a:pPr>
              <a:lnSpc>
                <a:spcPct val="100000"/>
              </a:lnSpc>
              <a:buFont typeface="Arial" panose="020B0604020202020204" pitchFamily="34" charset="0"/>
              <a:buChar char="•"/>
            </a:pPr>
            <a:endParaRPr lang="de-DE" sz="2000" b="1" dirty="0"/>
          </a:p>
          <a:p>
            <a:pPr>
              <a:lnSpc>
                <a:spcPct val="100000"/>
              </a:lnSpc>
              <a:buFont typeface="Arial" panose="020B0604020202020204" pitchFamily="34" charset="0"/>
              <a:buChar char="•"/>
            </a:pPr>
            <a:r>
              <a:rPr lang="de-DE" sz="2000" b="1" dirty="0"/>
              <a:t>Verantwortung der Bundesregierung:</a:t>
            </a:r>
            <a:r>
              <a:rPr lang="de-DE" sz="2000" dirty="0"/>
              <a:t> Laut </a:t>
            </a:r>
            <a:r>
              <a:rPr lang="de-DE" sz="2000" b="1" dirty="0"/>
              <a:t>Bundesverfassungsgericht (2017)</a:t>
            </a:r>
            <a:r>
              <a:rPr lang="de-DE" sz="2000" dirty="0"/>
              <a:t> ist die Bundesregierung für das unternehmerische Handeln der </a:t>
            </a:r>
            <a:r>
              <a:rPr lang="de-DE" sz="2000" b="1" dirty="0"/>
              <a:t>DB AG</a:t>
            </a:r>
            <a:r>
              <a:rPr lang="de-DE" sz="2000" dirty="0"/>
              <a:t> verantwortlich</a:t>
            </a:r>
          </a:p>
          <a:p>
            <a:pPr>
              <a:lnSpc>
                <a:spcPct val="100000"/>
              </a:lnSpc>
              <a:buFont typeface="Arial" panose="020B0604020202020204" pitchFamily="34" charset="0"/>
              <a:buChar char="•"/>
            </a:pPr>
            <a:r>
              <a:rPr lang="de-DE" sz="2000" b="1" dirty="0"/>
              <a:t>Verkehrsverlagerung gescheitert:</a:t>
            </a:r>
            <a:r>
              <a:rPr lang="de-DE" sz="2000" dirty="0"/>
              <a:t> Die DB AG hat ihr Ziel, mehr Verkehr auf die Schiene zu bringen, </a:t>
            </a:r>
            <a:r>
              <a:rPr lang="de-DE" sz="2000" b="1" dirty="0"/>
              <a:t>nicht erreicht</a:t>
            </a:r>
            <a:endParaRPr lang="de-DE" sz="2000" dirty="0"/>
          </a:p>
          <a:p>
            <a:pPr>
              <a:lnSpc>
                <a:spcPct val="100000"/>
              </a:lnSpc>
              <a:buFont typeface="Arial" panose="020B0604020202020204" pitchFamily="34" charset="0"/>
              <a:buChar char="•"/>
            </a:pPr>
            <a:r>
              <a:rPr lang="de-DE" sz="2000" b="1" dirty="0"/>
              <a:t>Qualitätsmängel:</a:t>
            </a:r>
            <a:r>
              <a:rPr lang="de-DE" sz="2000" dirty="0"/>
              <a:t> In der öffentlichen Wahrnehmung und Statistik gilt die </a:t>
            </a:r>
            <a:r>
              <a:rPr lang="de-DE" sz="2000" b="1" dirty="0"/>
              <a:t>Deutsche Bahn als unpünktlich, unzuverlässig und wenig komfortabel</a:t>
            </a:r>
            <a:endParaRPr lang="de-DE" sz="2000" dirty="0"/>
          </a:p>
        </p:txBody>
      </p:sp>
      <p:sp>
        <p:nvSpPr>
          <p:cNvPr id="8" name="Datumsplatzhalter 7">
            <a:extLst>
              <a:ext uri="{FF2B5EF4-FFF2-40B4-BE49-F238E27FC236}">
                <a16:creationId xmlns:a16="http://schemas.microsoft.com/office/drawing/2014/main" id="{6D27D1B2-4CD4-D6A5-D603-4B944BA373C1}"/>
              </a:ext>
            </a:extLst>
          </p:cNvPr>
          <p:cNvSpPr>
            <a:spLocks noGrp="1"/>
          </p:cNvSpPr>
          <p:nvPr>
            <p:ph type="dt" sz="half" idx="10"/>
          </p:nvPr>
        </p:nvSpPr>
        <p:spPr/>
        <p:txBody>
          <a:bodyPr/>
          <a:lstStyle/>
          <a:p>
            <a:r>
              <a:rPr lang="de-DE"/>
              <a:t>26.03.2025</a:t>
            </a:r>
            <a:endParaRPr lang="de-CH"/>
          </a:p>
        </p:txBody>
      </p:sp>
      <p:sp>
        <p:nvSpPr>
          <p:cNvPr id="9" name="Fußzeilenplatzhalter 8">
            <a:extLst>
              <a:ext uri="{FF2B5EF4-FFF2-40B4-BE49-F238E27FC236}">
                <a16:creationId xmlns:a16="http://schemas.microsoft.com/office/drawing/2014/main" id="{6459D58D-E176-FEA7-6DEF-D52CA0C7FFCF}"/>
              </a:ext>
            </a:extLst>
          </p:cNvPr>
          <p:cNvSpPr>
            <a:spLocks noGrp="1"/>
          </p:cNvSpPr>
          <p:nvPr>
            <p:ph type="ftr" sz="quarter" idx="11"/>
          </p:nvPr>
        </p:nvSpPr>
        <p:spPr/>
        <p:txBody>
          <a:bodyPr/>
          <a:lstStyle/>
          <a:p>
            <a:r>
              <a:rPr lang="de-DE"/>
              <a:t>MEGATRENDS IM VERKEHR</a:t>
            </a:r>
            <a:endParaRPr lang="de-CH" dirty="0"/>
          </a:p>
        </p:txBody>
      </p:sp>
      <p:sp>
        <p:nvSpPr>
          <p:cNvPr id="3" name="Foliennummernplatzhalter 2">
            <a:extLst>
              <a:ext uri="{FF2B5EF4-FFF2-40B4-BE49-F238E27FC236}">
                <a16:creationId xmlns:a16="http://schemas.microsoft.com/office/drawing/2014/main" id="{104B4575-6E36-C162-62C6-16FD73394084}"/>
              </a:ext>
            </a:extLst>
          </p:cNvPr>
          <p:cNvSpPr>
            <a:spLocks noGrp="1"/>
          </p:cNvSpPr>
          <p:nvPr>
            <p:ph type="sldNum" sz="quarter" idx="12"/>
          </p:nvPr>
        </p:nvSpPr>
        <p:spPr/>
        <p:txBody>
          <a:bodyPr/>
          <a:lstStyle/>
          <a:p>
            <a:fld id="{550233A8-5EF5-4A6C-A817-54812BB2690E}" type="slidenum">
              <a:rPr lang="de-CH" smtClean="0"/>
              <a:t>21</a:t>
            </a:fld>
            <a:endParaRPr lang="de-CH"/>
          </a:p>
        </p:txBody>
      </p:sp>
    </p:spTree>
    <p:extLst>
      <p:ext uri="{BB962C8B-B14F-4D97-AF65-F5344CB8AC3E}">
        <p14:creationId xmlns:p14="http://schemas.microsoft.com/office/powerpoint/2010/main" val="28894256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50B32D-0173-FDFE-3B06-A1212E4060E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E8642FB-2511-6B9B-D4D1-8FF3D4D8CE59}"/>
              </a:ext>
            </a:extLst>
          </p:cNvPr>
          <p:cNvSpPr>
            <a:spLocks noGrp="1"/>
          </p:cNvSpPr>
          <p:nvPr>
            <p:ph type="title"/>
          </p:nvPr>
        </p:nvSpPr>
        <p:spPr/>
        <p:txBody>
          <a:bodyPr/>
          <a:lstStyle/>
          <a:p>
            <a:r>
              <a:rPr lang="de-DE" dirty="0"/>
              <a:t>Die Krise der Deutschen Bahn</a:t>
            </a:r>
            <a:endParaRPr lang="de-CH" dirty="0"/>
          </a:p>
        </p:txBody>
      </p:sp>
      <p:sp>
        <p:nvSpPr>
          <p:cNvPr id="7" name="Inhaltsplatzhalter 6">
            <a:extLst>
              <a:ext uri="{FF2B5EF4-FFF2-40B4-BE49-F238E27FC236}">
                <a16:creationId xmlns:a16="http://schemas.microsoft.com/office/drawing/2014/main" id="{923027C1-F2B5-FD92-92BA-E137EB51CE91}"/>
              </a:ext>
            </a:extLst>
          </p:cNvPr>
          <p:cNvSpPr>
            <a:spLocks noGrp="1"/>
          </p:cNvSpPr>
          <p:nvPr>
            <p:ph idx="1"/>
          </p:nvPr>
        </p:nvSpPr>
        <p:spPr/>
        <p:txBody>
          <a:bodyPr>
            <a:normAutofit fontScale="25000" lnSpcReduction="20000"/>
          </a:bodyPr>
          <a:lstStyle/>
          <a:p>
            <a:pPr>
              <a:lnSpc>
                <a:spcPct val="100000"/>
              </a:lnSpc>
              <a:buFont typeface="Arial" panose="020B0604020202020204" pitchFamily="34" charset="0"/>
              <a:buChar char="•"/>
            </a:pPr>
            <a:endParaRPr lang="de-DE" sz="8000" b="1" dirty="0"/>
          </a:p>
          <a:p>
            <a:pPr>
              <a:lnSpc>
                <a:spcPct val="100000"/>
              </a:lnSpc>
              <a:buFont typeface="Arial" panose="020B0604020202020204" pitchFamily="34" charset="0"/>
              <a:buChar char="•"/>
            </a:pPr>
            <a:r>
              <a:rPr lang="de-DE" sz="8000" b="1" dirty="0"/>
              <a:t>Internationale Kritik:</a:t>
            </a:r>
            <a:r>
              <a:rPr lang="de-DE" sz="8000" dirty="0"/>
              <a:t> </a:t>
            </a:r>
            <a:br>
              <a:rPr lang="de-DE" sz="8000" dirty="0"/>
            </a:br>
            <a:endParaRPr lang="de-DE" sz="8000" dirty="0"/>
          </a:p>
          <a:p>
            <a:pPr marL="742950" lvl="1" indent="-285750">
              <a:lnSpc>
                <a:spcPct val="100000"/>
              </a:lnSpc>
              <a:buFont typeface="Arial" panose="020B0604020202020204" pitchFamily="34" charset="0"/>
              <a:buChar char="•"/>
            </a:pPr>
            <a:r>
              <a:rPr lang="de-DE" sz="8000" i="1" dirty="0"/>
              <a:t>„Die Deutsche Bahn belastet europaweit den Schienenverkehr.“</a:t>
            </a:r>
            <a:endParaRPr lang="de-DE" sz="8000" dirty="0"/>
          </a:p>
          <a:p>
            <a:pPr marL="742950" lvl="1" indent="-285750">
              <a:lnSpc>
                <a:spcPct val="100000"/>
              </a:lnSpc>
              <a:buFont typeface="Arial" panose="020B0604020202020204" pitchFamily="34" charset="0"/>
              <a:buChar char="•"/>
            </a:pPr>
            <a:r>
              <a:rPr lang="de-DE" sz="8000" i="1" dirty="0"/>
              <a:t>„Die Deutsche Bahn bietet einen der unzuverlässigsten Dienste in Europa an.“</a:t>
            </a:r>
            <a:r>
              <a:rPr lang="de-DE" sz="8000" dirty="0"/>
              <a:t> </a:t>
            </a:r>
            <a:br>
              <a:rPr lang="de-DE" sz="8000" dirty="0"/>
            </a:br>
            <a:r>
              <a:rPr lang="de-DE" sz="6400" i="1" dirty="0"/>
              <a:t>(Financial Times)</a:t>
            </a:r>
            <a:br>
              <a:rPr lang="de-DE" sz="8000" i="1" dirty="0"/>
            </a:br>
            <a:endParaRPr lang="de-DE" sz="8000" dirty="0"/>
          </a:p>
          <a:p>
            <a:pPr>
              <a:lnSpc>
                <a:spcPct val="100000"/>
              </a:lnSpc>
              <a:buFont typeface="Arial" panose="020B0604020202020204" pitchFamily="34" charset="0"/>
              <a:buChar char="•"/>
            </a:pPr>
            <a:r>
              <a:rPr lang="de-DE" sz="8000" b="1" dirty="0"/>
              <a:t>Strukturelles Problem, nicht nur Führungsschwäche:</a:t>
            </a:r>
            <a:r>
              <a:rPr lang="de-DE" sz="8000" dirty="0"/>
              <a:t> Ultimative Vorgaben an den Bahnvorstand greifen zu kurz – das eigentliche Problem ist die </a:t>
            </a:r>
            <a:r>
              <a:rPr lang="de-DE" sz="8000" b="1" dirty="0"/>
              <a:t>mangelnde Wettbewerbsfähigkeit des Staatskonzerns</a:t>
            </a:r>
            <a:br>
              <a:rPr lang="de-DE" sz="8000" b="1" dirty="0"/>
            </a:br>
            <a:endParaRPr lang="de-DE" sz="8000" dirty="0"/>
          </a:p>
          <a:p>
            <a:pPr marL="0" indent="0">
              <a:lnSpc>
                <a:spcPct val="100000"/>
              </a:lnSpc>
              <a:buNone/>
            </a:pPr>
            <a:r>
              <a:rPr lang="de-DE" sz="9600" dirty="0">
                <a:solidFill>
                  <a:schemeClr val="accent1">
                    <a:lumMod val="75000"/>
                  </a:schemeClr>
                </a:solidFill>
              </a:rPr>
              <a:t>➡ </a:t>
            </a:r>
            <a:r>
              <a:rPr lang="de-DE" sz="9600" b="1" dirty="0">
                <a:solidFill>
                  <a:schemeClr val="accent1">
                    <a:lumMod val="75000"/>
                  </a:schemeClr>
                </a:solidFill>
              </a:rPr>
              <a:t>Eine echte Reform der Deutschen Bahn ist überfällig</a:t>
            </a:r>
            <a:endParaRPr lang="de-DE" sz="9600" dirty="0">
              <a:solidFill>
                <a:schemeClr val="accent1">
                  <a:lumMod val="75000"/>
                </a:schemeClr>
              </a:solidFill>
            </a:endParaRPr>
          </a:p>
        </p:txBody>
      </p:sp>
      <p:sp>
        <p:nvSpPr>
          <p:cNvPr id="8" name="Datumsplatzhalter 7">
            <a:extLst>
              <a:ext uri="{FF2B5EF4-FFF2-40B4-BE49-F238E27FC236}">
                <a16:creationId xmlns:a16="http://schemas.microsoft.com/office/drawing/2014/main" id="{53DF087E-8D71-4A8C-5343-B898A0263362}"/>
              </a:ext>
            </a:extLst>
          </p:cNvPr>
          <p:cNvSpPr>
            <a:spLocks noGrp="1"/>
          </p:cNvSpPr>
          <p:nvPr>
            <p:ph type="dt" sz="half" idx="10"/>
          </p:nvPr>
        </p:nvSpPr>
        <p:spPr/>
        <p:txBody>
          <a:bodyPr/>
          <a:lstStyle/>
          <a:p>
            <a:r>
              <a:rPr lang="de-DE"/>
              <a:t>26.03.2025</a:t>
            </a:r>
            <a:endParaRPr lang="de-CH"/>
          </a:p>
        </p:txBody>
      </p:sp>
      <p:sp>
        <p:nvSpPr>
          <p:cNvPr id="9" name="Fußzeilenplatzhalter 8">
            <a:extLst>
              <a:ext uri="{FF2B5EF4-FFF2-40B4-BE49-F238E27FC236}">
                <a16:creationId xmlns:a16="http://schemas.microsoft.com/office/drawing/2014/main" id="{C27976A5-94E1-8FFB-7843-5AC712054C84}"/>
              </a:ext>
            </a:extLst>
          </p:cNvPr>
          <p:cNvSpPr>
            <a:spLocks noGrp="1"/>
          </p:cNvSpPr>
          <p:nvPr>
            <p:ph type="ftr" sz="quarter" idx="11"/>
          </p:nvPr>
        </p:nvSpPr>
        <p:spPr/>
        <p:txBody>
          <a:bodyPr/>
          <a:lstStyle/>
          <a:p>
            <a:r>
              <a:rPr lang="de-DE"/>
              <a:t>MEGATRENDS IM VERKEHR</a:t>
            </a:r>
            <a:endParaRPr lang="de-CH" dirty="0"/>
          </a:p>
        </p:txBody>
      </p:sp>
      <p:sp>
        <p:nvSpPr>
          <p:cNvPr id="3" name="Foliennummernplatzhalter 2">
            <a:extLst>
              <a:ext uri="{FF2B5EF4-FFF2-40B4-BE49-F238E27FC236}">
                <a16:creationId xmlns:a16="http://schemas.microsoft.com/office/drawing/2014/main" id="{A85EB986-7FC6-0966-50E6-2DBCCC9F7302}"/>
              </a:ext>
            </a:extLst>
          </p:cNvPr>
          <p:cNvSpPr>
            <a:spLocks noGrp="1"/>
          </p:cNvSpPr>
          <p:nvPr>
            <p:ph type="sldNum" sz="quarter" idx="12"/>
          </p:nvPr>
        </p:nvSpPr>
        <p:spPr/>
        <p:txBody>
          <a:bodyPr/>
          <a:lstStyle/>
          <a:p>
            <a:fld id="{550233A8-5EF5-4A6C-A817-54812BB2690E}" type="slidenum">
              <a:rPr lang="de-CH" smtClean="0"/>
              <a:t>22</a:t>
            </a:fld>
            <a:endParaRPr lang="de-CH"/>
          </a:p>
        </p:txBody>
      </p:sp>
    </p:spTree>
    <p:extLst>
      <p:ext uri="{BB962C8B-B14F-4D97-AF65-F5344CB8AC3E}">
        <p14:creationId xmlns:p14="http://schemas.microsoft.com/office/powerpoint/2010/main" val="24461862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16F262-574B-4214-98FE-C3FE189904E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B6A78C0-8C18-D1A6-B7BE-9096F17EA386}"/>
              </a:ext>
            </a:extLst>
          </p:cNvPr>
          <p:cNvSpPr>
            <a:spLocks noGrp="1"/>
          </p:cNvSpPr>
          <p:nvPr>
            <p:ph type="title"/>
          </p:nvPr>
        </p:nvSpPr>
        <p:spPr/>
        <p:txBody>
          <a:bodyPr/>
          <a:lstStyle/>
          <a:p>
            <a:r>
              <a:rPr lang="de-DE" dirty="0"/>
              <a:t>Eklatanter Produktivitätsverfall bei </a:t>
            </a:r>
            <a:br>
              <a:rPr lang="de-DE" dirty="0"/>
            </a:br>
            <a:r>
              <a:rPr lang="de-DE" dirty="0"/>
              <a:t>der DB AG</a:t>
            </a:r>
            <a:endParaRPr lang="de-CH" dirty="0"/>
          </a:p>
        </p:txBody>
      </p:sp>
      <p:sp>
        <p:nvSpPr>
          <p:cNvPr id="7" name="Inhaltsplatzhalter 6">
            <a:extLst>
              <a:ext uri="{FF2B5EF4-FFF2-40B4-BE49-F238E27FC236}">
                <a16:creationId xmlns:a16="http://schemas.microsoft.com/office/drawing/2014/main" id="{638F9B85-92A1-FA1F-C0E9-9AA763304A16}"/>
              </a:ext>
            </a:extLst>
          </p:cNvPr>
          <p:cNvSpPr>
            <a:spLocks noGrp="1"/>
          </p:cNvSpPr>
          <p:nvPr>
            <p:ph idx="1"/>
          </p:nvPr>
        </p:nvSpPr>
        <p:spPr>
          <a:xfrm>
            <a:off x="6007395" y="1825625"/>
            <a:ext cx="5677785" cy="4351338"/>
          </a:xfrm>
        </p:spPr>
        <p:txBody>
          <a:bodyPr>
            <a:noAutofit/>
          </a:bodyPr>
          <a:lstStyle/>
          <a:p>
            <a:pPr marL="0" indent="0">
              <a:buNone/>
            </a:pPr>
            <a:endParaRPr lang="de-DE" sz="2000" dirty="0"/>
          </a:p>
          <a:p>
            <a:pPr marL="0" indent="0">
              <a:buNone/>
            </a:pPr>
            <a:endParaRPr lang="de-DE" sz="2000" dirty="0"/>
          </a:p>
          <a:p>
            <a:pPr marL="0" indent="0">
              <a:buNone/>
            </a:pPr>
            <a:endParaRPr lang="de-DE" sz="2000" dirty="0"/>
          </a:p>
          <a:p>
            <a:pPr marL="0" indent="0">
              <a:buNone/>
            </a:pPr>
            <a:endParaRPr lang="de-DE" sz="2000" dirty="0"/>
          </a:p>
          <a:p>
            <a:pPr marL="0" indent="0">
              <a:buNone/>
            </a:pPr>
            <a:endParaRPr lang="de-DE" sz="2000" dirty="0"/>
          </a:p>
          <a:p>
            <a:pPr marL="0" indent="0">
              <a:buNone/>
            </a:pPr>
            <a:endParaRPr lang="de-DE" sz="2000" dirty="0"/>
          </a:p>
          <a:p>
            <a:pPr marL="0" indent="0">
              <a:buNone/>
            </a:pPr>
            <a:endParaRPr lang="de-DE" sz="2000" dirty="0"/>
          </a:p>
          <a:p>
            <a:pPr marL="0" indent="0">
              <a:buNone/>
            </a:pPr>
            <a:endParaRPr lang="de-DE" sz="2000" dirty="0"/>
          </a:p>
          <a:p>
            <a:pPr marL="0" indent="0">
              <a:buNone/>
            </a:pPr>
            <a:r>
              <a:rPr lang="de-DE" sz="2000" dirty="0">
                <a:solidFill>
                  <a:schemeClr val="accent1">
                    <a:lumMod val="75000"/>
                  </a:schemeClr>
                </a:solidFill>
              </a:rPr>
              <a:t>➡ </a:t>
            </a:r>
            <a:r>
              <a:rPr lang="de-DE" sz="2000" b="1" dirty="0">
                <a:solidFill>
                  <a:schemeClr val="accent1">
                    <a:lumMod val="75000"/>
                  </a:schemeClr>
                </a:solidFill>
              </a:rPr>
              <a:t>Die Deutsche Bahn verliert massiv an Effizienz – eine grundlegende Reform ist überfällig</a:t>
            </a:r>
            <a:r>
              <a:rPr lang="de-DE" sz="1600" dirty="0">
                <a:solidFill>
                  <a:schemeClr val="accent1">
                    <a:lumMod val="75000"/>
                  </a:schemeClr>
                </a:solidFill>
              </a:rPr>
              <a:t> </a:t>
            </a:r>
            <a:r>
              <a:rPr lang="de-DE" sz="1600" i="1" dirty="0"/>
              <a:t>(Quelle: WirtschaftsWoche, 15.02.2025)</a:t>
            </a:r>
            <a:endParaRPr lang="de-DE" sz="1600" dirty="0"/>
          </a:p>
        </p:txBody>
      </p:sp>
      <p:sp>
        <p:nvSpPr>
          <p:cNvPr id="8" name="Datumsplatzhalter 7">
            <a:extLst>
              <a:ext uri="{FF2B5EF4-FFF2-40B4-BE49-F238E27FC236}">
                <a16:creationId xmlns:a16="http://schemas.microsoft.com/office/drawing/2014/main" id="{35944F23-2436-4FDF-6F8E-563DE065A636}"/>
              </a:ext>
            </a:extLst>
          </p:cNvPr>
          <p:cNvSpPr>
            <a:spLocks noGrp="1"/>
          </p:cNvSpPr>
          <p:nvPr>
            <p:ph type="dt" sz="half" idx="10"/>
          </p:nvPr>
        </p:nvSpPr>
        <p:spPr/>
        <p:txBody>
          <a:bodyPr/>
          <a:lstStyle/>
          <a:p>
            <a:r>
              <a:rPr lang="de-DE"/>
              <a:t>26.03.2025</a:t>
            </a:r>
            <a:endParaRPr lang="de-CH"/>
          </a:p>
        </p:txBody>
      </p:sp>
      <p:sp>
        <p:nvSpPr>
          <p:cNvPr id="9" name="Fußzeilenplatzhalter 8">
            <a:extLst>
              <a:ext uri="{FF2B5EF4-FFF2-40B4-BE49-F238E27FC236}">
                <a16:creationId xmlns:a16="http://schemas.microsoft.com/office/drawing/2014/main" id="{9D9A40C0-5EBE-69E3-F557-C0F879A4DC94}"/>
              </a:ext>
            </a:extLst>
          </p:cNvPr>
          <p:cNvSpPr>
            <a:spLocks noGrp="1"/>
          </p:cNvSpPr>
          <p:nvPr>
            <p:ph type="ftr" sz="quarter" idx="11"/>
          </p:nvPr>
        </p:nvSpPr>
        <p:spPr/>
        <p:txBody>
          <a:bodyPr/>
          <a:lstStyle/>
          <a:p>
            <a:r>
              <a:rPr lang="de-DE"/>
              <a:t>MEGATRENDS IM VERKEHR</a:t>
            </a:r>
            <a:endParaRPr lang="de-CH" dirty="0"/>
          </a:p>
        </p:txBody>
      </p:sp>
      <p:sp>
        <p:nvSpPr>
          <p:cNvPr id="3" name="Foliennummernplatzhalter 2">
            <a:extLst>
              <a:ext uri="{FF2B5EF4-FFF2-40B4-BE49-F238E27FC236}">
                <a16:creationId xmlns:a16="http://schemas.microsoft.com/office/drawing/2014/main" id="{E9EE0591-8AB6-38A0-179D-E887BE527836}"/>
              </a:ext>
            </a:extLst>
          </p:cNvPr>
          <p:cNvSpPr>
            <a:spLocks noGrp="1"/>
          </p:cNvSpPr>
          <p:nvPr>
            <p:ph type="sldNum" sz="quarter" idx="12"/>
          </p:nvPr>
        </p:nvSpPr>
        <p:spPr/>
        <p:txBody>
          <a:bodyPr/>
          <a:lstStyle/>
          <a:p>
            <a:fld id="{550233A8-5EF5-4A6C-A817-54812BB2690E}" type="slidenum">
              <a:rPr lang="de-CH" smtClean="0"/>
              <a:t>23</a:t>
            </a:fld>
            <a:endParaRPr lang="de-CH"/>
          </a:p>
        </p:txBody>
      </p:sp>
      <p:pic>
        <p:nvPicPr>
          <p:cNvPr id="6" name="Grafik 5">
            <a:extLst>
              <a:ext uri="{FF2B5EF4-FFF2-40B4-BE49-F238E27FC236}">
                <a16:creationId xmlns:a16="http://schemas.microsoft.com/office/drawing/2014/main" id="{186AEA0C-27F5-FBA9-00AD-74A5CC1ECD0F}"/>
              </a:ext>
            </a:extLst>
          </p:cNvPr>
          <p:cNvPicPr>
            <a:picLocks noChangeAspect="1"/>
          </p:cNvPicPr>
          <p:nvPr/>
        </p:nvPicPr>
        <p:blipFill>
          <a:blip r:embed="rId3"/>
          <a:stretch>
            <a:fillRect/>
          </a:stretch>
        </p:blipFill>
        <p:spPr>
          <a:xfrm>
            <a:off x="506820" y="2049379"/>
            <a:ext cx="5146103" cy="3903829"/>
          </a:xfrm>
          <a:prstGeom prst="rect">
            <a:avLst/>
          </a:prstGeom>
        </p:spPr>
      </p:pic>
    </p:spTree>
    <p:extLst>
      <p:ext uri="{BB962C8B-B14F-4D97-AF65-F5344CB8AC3E}">
        <p14:creationId xmlns:p14="http://schemas.microsoft.com/office/powerpoint/2010/main" val="23986540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306BB1-4C63-504C-E294-5BC3F7E96C5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1562A9E-C260-9882-801F-690B9D18D656}"/>
              </a:ext>
            </a:extLst>
          </p:cNvPr>
          <p:cNvSpPr>
            <a:spLocks noGrp="1"/>
          </p:cNvSpPr>
          <p:nvPr>
            <p:ph type="title"/>
          </p:nvPr>
        </p:nvSpPr>
        <p:spPr/>
        <p:txBody>
          <a:bodyPr/>
          <a:lstStyle/>
          <a:p>
            <a:r>
              <a:rPr lang="de-CH" dirty="0"/>
              <a:t>Infrastruktur – Jahrzehntelange Versäumnisse</a:t>
            </a:r>
          </a:p>
        </p:txBody>
      </p:sp>
      <p:sp>
        <p:nvSpPr>
          <p:cNvPr id="7" name="Inhaltsplatzhalter 6">
            <a:extLst>
              <a:ext uri="{FF2B5EF4-FFF2-40B4-BE49-F238E27FC236}">
                <a16:creationId xmlns:a16="http://schemas.microsoft.com/office/drawing/2014/main" id="{570383F2-FD12-B43D-472C-8E0B4CA9A1C0}"/>
              </a:ext>
            </a:extLst>
          </p:cNvPr>
          <p:cNvSpPr>
            <a:spLocks noGrp="1"/>
          </p:cNvSpPr>
          <p:nvPr>
            <p:ph idx="1"/>
          </p:nvPr>
        </p:nvSpPr>
        <p:spPr>
          <a:xfrm>
            <a:off x="838200" y="1825625"/>
            <a:ext cx="10963940" cy="4351338"/>
          </a:xfrm>
        </p:spPr>
        <p:txBody>
          <a:bodyPr>
            <a:normAutofit/>
          </a:bodyPr>
          <a:lstStyle/>
          <a:p>
            <a:pPr>
              <a:buNone/>
            </a:pPr>
            <a:endParaRPr lang="de-DE" sz="2200" dirty="0"/>
          </a:p>
          <a:p>
            <a:pPr>
              <a:lnSpc>
                <a:spcPct val="80000"/>
              </a:lnSpc>
              <a:buFont typeface="Arial" panose="020B0604020202020204" pitchFamily="34" charset="0"/>
              <a:buChar char="•"/>
            </a:pPr>
            <a:r>
              <a:rPr lang="de-DE" sz="2200" b="1" dirty="0"/>
              <a:t>Erhalt und der Ausbau der Schienenwege (DB AG) und des Straßennetzes</a:t>
            </a:r>
            <a:r>
              <a:rPr lang="de-DE" sz="2200" dirty="0"/>
              <a:t> wurden über Jahrzehnte vernachlässigt</a:t>
            </a:r>
          </a:p>
          <a:p>
            <a:pPr>
              <a:lnSpc>
                <a:spcPct val="80000"/>
              </a:lnSpc>
              <a:buFont typeface="Arial" panose="020B0604020202020204" pitchFamily="34" charset="0"/>
              <a:buChar char="•"/>
            </a:pPr>
            <a:r>
              <a:rPr lang="de-DE" sz="2200" dirty="0"/>
              <a:t>Zusatzeinnahmen des Staates </a:t>
            </a:r>
            <a:r>
              <a:rPr lang="de-DE" sz="2200" b="1" dirty="0"/>
              <a:t>(z.B. Nutzerentgelte) </a:t>
            </a:r>
            <a:r>
              <a:rPr lang="de-DE" sz="2200" dirty="0"/>
              <a:t>flossen vielfach in </a:t>
            </a:r>
            <a:r>
              <a:rPr lang="de-DE" sz="2200" b="1" dirty="0"/>
              <a:t>konsumtive Ausgaben statt in die Infrastruktur</a:t>
            </a:r>
            <a:endParaRPr lang="de-DE" sz="2200" dirty="0"/>
          </a:p>
          <a:p>
            <a:pPr>
              <a:lnSpc>
                <a:spcPct val="80000"/>
              </a:lnSpc>
              <a:buFont typeface="Arial" panose="020B0604020202020204" pitchFamily="34" charset="0"/>
              <a:buChar char="•"/>
            </a:pPr>
            <a:r>
              <a:rPr lang="de-DE" sz="2200" dirty="0"/>
              <a:t>Wichtiger wäre es immer gewesen, den Anteil der </a:t>
            </a:r>
            <a:r>
              <a:rPr lang="de-DE" sz="2200" b="1" dirty="0"/>
              <a:t>echten Nutzerfinanzierung im Verkehr </a:t>
            </a:r>
            <a:r>
              <a:rPr lang="de-DE" sz="2200" dirty="0"/>
              <a:t>zu erhöhen und institutionell fest abgesichert für </a:t>
            </a:r>
            <a:r>
              <a:rPr lang="de-DE" sz="2200" b="1" dirty="0"/>
              <a:t>Unterhaltung und Erhalt der Infrastruktur zu verwenden</a:t>
            </a:r>
          </a:p>
          <a:p>
            <a:pPr>
              <a:lnSpc>
                <a:spcPct val="80000"/>
              </a:lnSpc>
              <a:buFont typeface="Arial" panose="020B0604020202020204" pitchFamily="34" charset="0"/>
              <a:buChar char="•"/>
            </a:pPr>
            <a:r>
              <a:rPr lang="de-DE" sz="2200" b="1" dirty="0"/>
              <a:t>Eine klare veränderte politische Führung kann helfen, </a:t>
            </a:r>
            <a:r>
              <a:rPr lang="de-DE" sz="2200" dirty="0"/>
              <a:t>damit die Infrastrukturinvestitionen  tatsächlich stattfinden</a:t>
            </a:r>
          </a:p>
        </p:txBody>
      </p:sp>
      <p:sp>
        <p:nvSpPr>
          <p:cNvPr id="8" name="Datumsplatzhalter 7">
            <a:extLst>
              <a:ext uri="{FF2B5EF4-FFF2-40B4-BE49-F238E27FC236}">
                <a16:creationId xmlns:a16="http://schemas.microsoft.com/office/drawing/2014/main" id="{AA60CDB7-828D-C936-204C-505B784C7442}"/>
              </a:ext>
            </a:extLst>
          </p:cNvPr>
          <p:cNvSpPr>
            <a:spLocks noGrp="1"/>
          </p:cNvSpPr>
          <p:nvPr>
            <p:ph type="dt" sz="half" idx="10"/>
          </p:nvPr>
        </p:nvSpPr>
        <p:spPr/>
        <p:txBody>
          <a:bodyPr/>
          <a:lstStyle/>
          <a:p>
            <a:r>
              <a:rPr lang="de-DE"/>
              <a:t>26.03.2025</a:t>
            </a:r>
            <a:endParaRPr lang="de-CH"/>
          </a:p>
        </p:txBody>
      </p:sp>
      <p:sp>
        <p:nvSpPr>
          <p:cNvPr id="9" name="Fußzeilenplatzhalter 8">
            <a:extLst>
              <a:ext uri="{FF2B5EF4-FFF2-40B4-BE49-F238E27FC236}">
                <a16:creationId xmlns:a16="http://schemas.microsoft.com/office/drawing/2014/main" id="{F4E1C00D-FD31-23E7-76E4-6C62B349FDF3}"/>
              </a:ext>
            </a:extLst>
          </p:cNvPr>
          <p:cNvSpPr>
            <a:spLocks noGrp="1"/>
          </p:cNvSpPr>
          <p:nvPr>
            <p:ph type="ftr" sz="quarter" idx="11"/>
          </p:nvPr>
        </p:nvSpPr>
        <p:spPr/>
        <p:txBody>
          <a:bodyPr/>
          <a:lstStyle/>
          <a:p>
            <a:r>
              <a:rPr lang="de-DE"/>
              <a:t>MEGATRENDS IM VERKEHR</a:t>
            </a:r>
            <a:endParaRPr lang="de-CH" dirty="0"/>
          </a:p>
        </p:txBody>
      </p:sp>
      <p:sp>
        <p:nvSpPr>
          <p:cNvPr id="3" name="Foliennummernplatzhalter 2">
            <a:extLst>
              <a:ext uri="{FF2B5EF4-FFF2-40B4-BE49-F238E27FC236}">
                <a16:creationId xmlns:a16="http://schemas.microsoft.com/office/drawing/2014/main" id="{9474BE5A-09A0-C6E2-F137-76A43C238775}"/>
              </a:ext>
            </a:extLst>
          </p:cNvPr>
          <p:cNvSpPr>
            <a:spLocks noGrp="1"/>
          </p:cNvSpPr>
          <p:nvPr>
            <p:ph type="sldNum" sz="quarter" idx="12"/>
          </p:nvPr>
        </p:nvSpPr>
        <p:spPr/>
        <p:txBody>
          <a:bodyPr/>
          <a:lstStyle/>
          <a:p>
            <a:fld id="{550233A8-5EF5-4A6C-A817-54812BB2690E}" type="slidenum">
              <a:rPr lang="de-CH" smtClean="0"/>
              <a:t>24</a:t>
            </a:fld>
            <a:endParaRPr lang="de-CH"/>
          </a:p>
        </p:txBody>
      </p:sp>
    </p:spTree>
    <p:extLst>
      <p:ext uri="{BB962C8B-B14F-4D97-AF65-F5344CB8AC3E}">
        <p14:creationId xmlns:p14="http://schemas.microsoft.com/office/powerpoint/2010/main" val="7577730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D596D3-975D-880C-3CBF-3E0FC9D8927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30CBA58-36FA-65B0-A60B-CADBBD463878}"/>
              </a:ext>
            </a:extLst>
          </p:cNvPr>
          <p:cNvSpPr>
            <a:spLocks noGrp="1"/>
          </p:cNvSpPr>
          <p:nvPr>
            <p:ph type="title"/>
          </p:nvPr>
        </p:nvSpPr>
        <p:spPr/>
        <p:txBody>
          <a:bodyPr>
            <a:normAutofit fontScale="90000"/>
          </a:bodyPr>
          <a:lstStyle/>
          <a:p>
            <a:r>
              <a:rPr lang="de-CH" sz="4900" dirty="0"/>
              <a:t>Sondervermögen für Infrastruktur &amp; Klimaneutralität</a:t>
            </a:r>
            <a:br>
              <a:rPr lang="de-CH" sz="1600" dirty="0">
                <a:solidFill>
                  <a:srgbClr val="FF0000"/>
                </a:solidFill>
              </a:rPr>
            </a:br>
            <a:r>
              <a:rPr lang="de-CH" sz="1600" dirty="0">
                <a:solidFill>
                  <a:srgbClr val="FF0000"/>
                </a:solidFill>
              </a:rPr>
              <a:t>                                                                                                                                                          </a:t>
            </a:r>
          </a:p>
        </p:txBody>
      </p:sp>
      <p:sp>
        <p:nvSpPr>
          <p:cNvPr id="3" name="Inhaltsplatzhalter 2">
            <a:extLst>
              <a:ext uri="{FF2B5EF4-FFF2-40B4-BE49-F238E27FC236}">
                <a16:creationId xmlns:a16="http://schemas.microsoft.com/office/drawing/2014/main" id="{22150587-DAD7-E540-DEB6-3A139699769C}"/>
              </a:ext>
            </a:extLst>
          </p:cNvPr>
          <p:cNvSpPr>
            <a:spLocks noGrp="1"/>
          </p:cNvSpPr>
          <p:nvPr>
            <p:ph idx="1"/>
          </p:nvPr>
        </p:nvSpPr>
        <p:spPr/>
        <p:txBody>
          <a:bodyPr>
            <a:normAutofit fontScale="32500" lnSpcReduction="20000"/>
          </a:bodyPr>
          <a:lstStyle/>
          <a:p>
            <a:pPr marL="0" indent="0">
              <a:lnSpc>
                <a:spcPct val="100000"/>
              </a:lnSpc>
              <a:buNone/>
            </a:pPr>
            <a:endParaRPr lang="de-DE" sz="8000" dirty="0"/>
          </a:p>
          <a:p>
            <a:pPr marL="0" indent="0">
              <a:lnSpc>
                <a:spcPct val="100000"/>
              </a:lnSpc>
              <a:buNone/>
            </a:pPr>
            <a:r>
              <a:rPr lang="de-DE" sz="6200" b="1" dirty="0"/>
              <a:t>Das Sondervermögen ist eine gigantische Herausforderung </a:t>
            </a:r>
          </a:p>
          <a:p>
            <a:pPr marL="0" indent="0">
              <a:lnSpc>
                <a:spcPct val="100000"/>
              </a:lnSpc>
              <a:buNone/>
            </a:pPr>
            <a:endParaRPr lang="de-DE" sz="6200" dirty="0"/>
          </a:p>
          <a:p>
            <a:pPr marL="0" indent="0">
              <a:lnSpc>
                <a:spcPct val="100000"/>
              </a:lnSpc>
              <a:buNone/>
            </a:pPr>
            <a:r>
              <a:rPr lang="de-DE" sz="6200" b="1" dirty="0"/>
              <a:t>Das Sondervermögen ist gleichzeitig der größte Offenbarungseid für die zuletzt handelnden verantwortlichen Personen, die (symbolisch in der Kategorie Verkehr gesprochen), das ihnen übergebene und gut funktionierende Auto schon lange bis auf die Nieten und damit höchste Verschleißstufe gefahren haben. Die zudem das Geld für notwendige Reparaturen oder sogar Ersatzbeschaffungen zweckentwendet haben, um mit Sozialen Wohltaten zu beglücken </a:t>
            </a:r>
          </a:p>
          <a:p>
            <a:pPr marL="0" indent="0">
              <a:lnSpc>
                <a:spcPct val="100000"/>
              </a:lnSpc>
              <a:buNone/>
            </a:pPr>
            <a:endParaRPr lang="de-DE" sz="6200" dirty="0"/>
          </a:p>
          <a:p>
            <a:pPr marL="0" indent="0">
              <a:lnSpc>
                <a:spcPct val="100000"/>
              </a:lnSpc>
              <a:buNone/>
            </a:pPr>
            <a:r>
              <a:rPr lang="de-DE" sz="6200" b="1" dirty="0"/>
              <a:t> „NACH MIR DIE SINTFLUT“</a:t>
            </a:r>
          </a:p>
        </p:txBody>
      </p:sp>
      <p:sp>
        <p:nvSpPr>
          <p:cNvPr id="4" name="Datumsplatzhalter 3">
            <a:extLst>
              <a:ext uri="{FF2B5EF4-FFF2-40B4-BE49-F238E27FC236}">
                <a16:creationId xmlns:a16="http://schemas.microsoft.com/office/drawing/2014/main" id="{FB10A66B-D2A6-16D6-A477-AABFBE3CC8C3}"/>
              </a:ext>
            </a:extLst>
          </p:cNvPr>
          <p:cNvSpPr>
            <a:spLocks noGrp="1"/>
          </p:cNvSpPr>
          <p:nvPr>
            <p:ph type="dt" sz="half" idx="10"/>
          </p:nvPr>
        </p:nvSpPr>
        <p:spPr/>
        <p:txBody>
          <a:bodyPr/>
          <a:lstStyle/>
          <a:p>
            <a:r>
              <a:rPr lang="de-DE"/>
              <a:t>26.03.2025</a:t>
            </a:r>
            <a:endParaRPr lang="de-CH"/>
          </a:p>
        </p:txBody>
      </p:sp>
      <p:sp>
        <p:nvSpPr>
          <p:cNvPr id="5" name="Fußzeilenplatzhalter 4">
            <a:extLst>
              <a:ext uri="{FF2B5EF4-FFF2-40B4-BE49-F238E27FC236}">
                <a16:creationId xmlns:a16="http://schemas.microsoft.com/office/drawing/2014/main" id="{5A6F49B3-21DF-1D2B-DFB3-D50E86096AB8}"/>
              </a:ext>
            </a:extLst>
          </p:cNvPr>
          <p:cNvSpPr>
            <a:spLocks noGrp="1"/>
          </p:cNvSpPr>
          <p:nvPr>
            <p:ph type="ftr" sz="quarter" idx="11"/>
          </p:nvPr>
        </p:nvSpPr>
        <p:spPr/>
        <p:txBody>
          <a:bodyPr/>
          <a:lstStyle/>
          <a:p>
            <a:r>
              <a:rPr lang="de-DE"/>
              <a:t>MEGATRENDS IM VERKEHR</a:t>
            </a:r>
            <a:endParaRPr lang="de-CH" dirty="0"/>
          </a:p>
        </p:txBody>
      </p:sp>
      <p:sp>
        <p:nvSpPr>
          <p:cNvPr id="6" name="Foliennummernplatzhalter 5">
            <a:extLst>
              <a:ext uri="{FF2B5EF4-FFF2-40B4-BE49-F238E27FC236}">
                <a16:creationId xmlns:a16="http://schemas.microsoft.com/office/drawing/2014/main" id="{F8073D2B-7B47-0B41-3544-45C7E8908DE8}"/>
              </a:ext>
            </a:extLst>
          </p:cNvPr>
          <p:cNvSpPr>
            <a:spLocks noGrp="1"/>
          </p:cNvSpPr>
          <p:nvPr>
            <p:ph type="sldNum" sz="quarter" idx="12"/>
          </p:nvPr>
        </p:nvSpPr>
        <p:spPr/>
        <p:txBody>
          <a:bodyPr/>
          <a:lstStyle/>
          <a:p>
            <a:fld id="{550233A8-5EF5-4A6C-A817-54812BB2690E}" type="slidenum">
              <a:rPr lang="de-CH" smtClean="0"/>
              <a:t>25</a:t>
            </a:fld>
            <a:endParaRPr lang="de-CH" dirty="0"/>
          </a:p>
        </p:txBody>
      </p:sp>
    </p:spTree>
    <p:extLst>
      <p:ext uri="{BB962C8B-B14F-4D97-AF65-F5344CB8AC3E}">
        <p14:creationId xmlns:p14="http://schemas.microsoft.com/office/powerpoint/2010/main" val="27842455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71888B-D2AC-6ADA-E2D1-F05F1766A01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EB66F7A-F540-E180-964A-0BF1B9F2513F}"/>
              </a:ext>
            </a:extLst>
          </p:cNvPr>
          <p:cNvSpPr>
            <a:spLocks noGrp="1"/>
          </p:cNvSpPr>
          <p:nvPr>
            <p:ph type="title"/>
          </p:nvPr>
        </p:nvSpPr>
        <p:spPr/>
        <p:txBody>
          <a:bodyPr>
            <a:normAutofit fontScale="90000"/>
          </a:bodyPr>
          <a:lstStyle/>
          <a:p>
            <a:r>
              <a:rPr lang="de-CH" sz="4900" dirty="0"/>
              <a:t>Sondervermögen für Infrastruktur &amp; Klimaneutralität</a:t>
            </a:r>
            <a:br>
              <a:rPr lang="de-CH" sz="1600" dirty="0">
                <a:solidFill>
                  <a:srgbClr val="FF0000"/>
                </a:solidFill>
              </a:rPr>
            </a:br>
            <a:r>
              <a:rPr lang="de-CH" sz="1600" dirty="0">
                <a:solidFill>
                  <a:srgbClr val="FF0000"/>
                </a:solidFill>
              </a:rPr>
              <a:t>                                                                                                                                                          </a:t>
            </a:r>
          </a:p>
        </p:txBody>
      </p:sp>
      <p:sp>
        <p:nvSpPr>
          <p:cNvPr id="3" name="Inhaltsplatzhalter 2">
            <a:extLst>
              <a:ext uri="{FF2B5EF4-FFF2-40B4-BE49-F238E27FC236}">
                <a16:creationId xmlns:a16="http://schemas.microsoft.com/office/drawing/2014/main" id="{99BD4EB0-B275-0136-82AE-EF34CCF88B4B}"/>
              </a:ext>
            </a:extLst>
          </p:cNvPr>
          <p:cNvSpPr>
            <a:spLocks noGrp="1"/>
          </p:cNvSpPr>
          <p:nvPr>
            <p:ph idx="1"/>
          </p:nvPr>
        </p:nvSpPr>
        <p:spPr/>
        <p:txBody>
          <a:bodyPr>
            <a:normAutofit/>
          </a:bodyPr>
          <a:lstStyle/>
          <a:p>
            <a:pPr marL="0" indent="0">
              <a:lnSpc>
                <a:spcPct val="100000"/>
              </a:lnSpc>
              <a:buNone/>
            </a:pPr>
            <a:endParaRPr lang="de-DE" sz="3800" dirty="0"/>
          </a:p>
          <a:p>
            <a:pPr marL="0" indent="0">
              <a:lnSpc>
                <a:spcPct val="80000"/>
              </a:lnSpc>
              <a:buNone/>
            </a:pPr>
            <a:r>
              <a:rPr lang="de-DE" sz="2000" b="1" dirty="0"/>
              <a:t>Die Politik ist nicht aufgestellt das Sondervermögen zu bewältigen, sie sollte sich aus allen Fragen der operativen Umsetzung raushalten – es braucht ein neues professionelles Management</a:t>
            </a:r>
            <a:br>
              <a:rPr lang="de-DE" sz="2000" b="1" dirty="0"/>
            </a:br>
            <a:endParaRPr lang="de-DE" sz="2000" b="1" dirty="0"/>
          </a:p>
          <a:p>
            <a:pPr marL="0" indent="0">
              <a:lnSpc>
                <a:spcPct val="80000"/>
              </a:lnSpc>
              <a:buNone/>
            </a:pPr>
            <a:r>
              <a:rPr lang="de-DE" sz="2000" b="1" dirty="0"/>
              <a:t>Bisherige Generationen haben vielfach nur in Beton und Straßen gedacht – wir müssen unabdingbar wieder vermehrt in Generationen und nicht in Legislaturperioden denken</a:t>
            </a:r>
            <a:br>
              <a:rPr lang="de-DE" sz="2000" b="1" dirty="0"/>
            </a:br>
            <a:endParaRPr lang="de-DE" sz="2000" b="1" dirty="0"/>
          </a:p>
          <a:p>
            <a:pPr marL="0" indent="0">
              <a:lnSpc>
                <a:spcPct val="100000"/>
              </a:lnSpc>
              <a:buNone/>
            </a:pPr>
            <a:r>
              <a:rPr lang="de-DE" sz="2000" b="1" dirty="0"/>
              <a:t>Eine grundsätzlich stärke Einbindung auch grüner Politik finde ich daher gut</a:t>
            </a:r>
          </a:p>
        </p:txBody>
      </p:sp>
      <p:sp>
        <p:nvSpPr>
          <p:cNvPr id="4" name="Datumsplatzhalter 3">
            <a:extLst>
              <a:ext uri="{FF2B5EF4-FFF2-40B4-BE49-F238E27FC236}">
                <a16:creationId xmlns:a16="http://schemas.microsoft.com/office/drawing/2014/main" id="{63BEF6CF-9353-2CC1-F243-E5F9788D3E08}"/>
              </a:ext>
            </a:extLst>
          </p:cNvPr>
          <p:cNvSpPr>
            <a:spLocks noGrp="1"/>
          </p:cNvSpPr>
          <p:nvPr>
            <p:ph type="dt" sz="half" idx="10"/>
          </p:nvPr>
        </p:nvSpPr>
        <p:spPr/>
        <p:txBody>
          <a:bodyPr/>
          <a:lstStyle/>
          <a:p>
            <a:r>
              <a:rPr lang="de-DE"/>
              <a:t>26.03.2025</a:t>
            </a:r>
            <a:endParaRPr lang="de-CH"/>
          </a:p>
        </p:txBody>
      </p:sp>
      <p:sp>
        <p:nvSpPr>
          <p:cNvPr id="5" name="Fußzeilenplatzhalter 4">
            <a:extLst>
              <a:ext uri="{FF2B5EF4-FFF2-40B4-BE49-F238E27FC236}">
                <a16:creationId xmlns:a16="http://schemas.microsoft.com/office/drawing/2014/main" id="{6A27177B-7C3A-F4D1-086A-DA8BA59FC1B4}"/>
              </a:ext>
            </a:extLst>
          </p:cNvPr>
          <p:cNvSpPr>
            <a:spLocks noGrp="1"/>
          </p:cNvSpPr>
          <p:nvPr>
            <p:ph type="ftr" sz="quarter" idx="11"/>
          </p:nvPr>
        </p:nvSpPr>
        <p:spPr/>
        <p:txBody>
          <a:bodyPr/>
          <a:lstStyle/>
          <a:p>
            <a:r>
              <a:rPr lang="de-DE"/>
              <a:t>MEGATRENDS IM VERKEHR</a:t>
            </a:r>
            <a:endParaRPr lang="de-CH" dirty="0"/>
          </a:p>
        </p:txBody>
      </p:sp>
      <p:sp>
        <p:nvSpPr>
          <p:cNvPr id="6" name="Foliennummernplatzhalter 5">
            <a:extLst>
              <a:ext uri="{FF2B5EF4-FFF2-40B4-BE49-F238E27FC236}">
                <a16:creationId xmlns:a16="http://schemas.microsoft.com/office/drawing/2014/main" id="{51219844-2A91-C1AE-0F25-E744DC167ACA}"/>
              </a:ext>
            </a:extLst>
          </p:cNvPr>
          <p:cNvSpPr>
            <a:spLocks noGrp="1"/>
          </p:cNvSpPr>
          <p:nvPr>
            <p:ph type="sldNum" sz="quarter" idx="12"/>
          </p:nvPr>
        </p:nvSpPr>
        <p:spPr/>
        <p:txBody>
          <a:bodyPr/>
          <a:lstStyle/>
          <a:p>
            <a:fld id="{550233A8-5EF5-4A6C-A817-54812BB2690E}" type="slidenum">
              <a:rPr lang="de-CH" smtClean="0"/>
              <a:t>26</a:t>
            </a:fld>
            <a:endParaRPr lang="de-CH" dirty="0"/>
          </a:p>
        </p:txBody>
      </p:sp>
    </p:spTree>
    <p:extLst>
      <p:ext uri="{BB962C8B-B14F-4D97-AF65-F5344CB8AC3E}">
        <p14:creationId xmlns:p14="http://schemas.microsoft.com/office/powerpoint/2010/main" val="33090133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431521-6D08-73B8-7FE9-C0911FB1F749}"/>
              </a:ext>
            </a:extLst>
          </p:cNvPr>
          <p:cNvSpPr>
            <a:spLocks noGrp="1"/>
          </p:cNvSpPr>
          <p:nvPr>
            <p:ph type="title"/>
          </p:nvPr>
        </p:nvSpPr>
        <p:spPr/>
        <p:txBody>
          <a:bodyPr>
            <a:normAutofit/>
          </a:bodyPr>
          <a:lstStyle/>
          <a:p>
            <a:r>
              <a:rPr lang="de-DE" sz="4400" dirty="0"/>
              <a:t>Sondervermögen für </a:t>
            </a:r>
            <a:br>
              <a:rPr lang="de-DE" sz="4400" dirty="0"/>
            </a:br>
            <a:r>
              <a:rPr lang="de-DE" sz="4400" dirty="0"/>
              <a:t>Infrastruktur &amp; Klimaneutralität</a:t>
            </a:r>
            <a:endParaRPr lang="de-CH" sz="2200" dirty="0">
              <a:solidFill>
                <a:srgbClr val="FF0000"/>
              </a:solidFill>
            </a:endParaRPr>
          </a:p>
        </p:txBody>
      </p:sp>
      <p:sp>
        <p:nvSpPr>
          <p:cNvPr id="3" name="Inhaltsplatzhalter 2">
            <a:extLst>
              <a:ext uri="{FF2B5EF4-FFF2-40B4-BE49-F238E27FC236}">
                <a16:creationId xmlns:a16="http://schemas.microsoft.com/office/drawing/2014/main" id="{517CF318-840E-7415-6562-604382390C73}"/>
              </a:ext>
            </a:extLst>
          </p:cNvPr>
          <p:cNvSpPr>
            <a:spLocks noGrp="1"/>
          </p:cNvSpPr>
          <p:nvPr>
            <p:ph idx="1"/>
          </p:nvPr>
        </p:nvSpPr>
        <p:spPr>
          <a:xfrm>
            <a:off x="838200" y="1825625"/>
            <a:ext cx="10515600" cy="4351338"/>
          </a:xfrm>
        </p:spPr>
        <p:txBody>
          <a:bodyPr>
            <a:normAutofit/>
          </a:bodyPr>
          <a:lstStyle/>
          <a:p>
            <a:pPr marL="0" indent="0">
              <a:buNone/>
            </a:pPr>
            <a:endParaRPr lang="de-DE" sz="2000" b="1" dirty="0"/>
          </a:p>
          <a:p>
            <a:pPr marL="0" indent="0">
              <a:buNone/>
            </a:pPr>
            <a:endParaRPr lang="de-DE" sz="2000" b="1" dirty="0"/>
          </a:p>
          <a:p>
            <a:pPr>
              <a:lnSpc>
                <a:spcPct val="80000"/>
              </a:lnSpc>
            </a:pPr>
            <a:r>
              <a:rPr lang="de-DE" sz="2000" b="1" dirty="0"/>
              <a:t>Grundsätzlich: Mit dem Sondervermögen und der Schuldenbremsenreform </a:t>
            </a:r>
            <a:r>
              <a:rPr lang="de-DE" sz="2000" dirty="0"/>
              <a:t>werden auch die primären Probleme</a:t>
            </a:r>
            <a:r>
              <a:rPr lang="de-DE" sz="2000" b="1" dirty="0"/>
              <a:t> im Verkehr nicht gelöst</a:t>
            </a:r>
          </a:p>
          <a:p>
            <a:pPr>
              <a:lnSpc>
                <a:spcPct val="80000"/>
              </a:lnSpc>
            </a:pPr>
            <a:r>
              <a:rPr lang="de-DE" sz="2000" b="1" dirty="0"/>
              <a:t>Mehr Schulden ≠ bessere Infrastruktur</a:t>
            </a:r>
            <a:r>
              <a:rPr lang="de-DE" sz="2000" dirty="0"/>
              <a:t> – fehlgeleitete Politik führt zu Verschwendung</a:t>
            </a:r>
          </a:p>
          <a:p>
            <a:pPr>
              <a:lnSpc>
                <a:spcPct val="80000"/>
              </a:lnSpc>
              <a:buFont typeface="Arial" panose="020B0604020202020204" pitchFamily="34" charset="0"/>
              <a:buChar char="•"/>
            </a:pPr>
            <a:r>
              <a:rPr lang="de-DE" sz="2000" b="1" dirty="0"/>
              <a:t>Keine Zweckentfremdung</a:t>
            </a:r>
            <a:r>
              <a:rPr lang="de-DE" sz="2000" dirty="0"/>
              <a:t> für andere Staatsausgaben</a:t>
            </a:r>
          </a:p>
          <a:p>
            <a:pPr marL="0" indent="0">
              <a:lnSpc>
                <a:spcPct val="80000"/>
              </a:lnSpc>
              <a:buNone/>
            </a:pPr>
            <a:endParaRPr lang="de-DE" sz="2000" b="1" dirty="0"/>
          </a:p>
          <a:p>
            <a:pPr marL="0" indent="0">
              <a:buNone/>
            </a:pPr>
            <a:endParaRPr lang="de-DE" sz="2000" b="1" dirty="0">
              <a:solidFill>
                <a:schemeClr val="accent1">
                  <a:lumMod val="75000"/>
                </a:schemeClr>
              </a:solidFill>
            </a:endParaRPr>
          </a:p>
          <a:p>
            <a:pPr marL="0" indent="0">
              <a:buNone/>
            </a:pPr>
            <a:r>
              <a:rPr lang="de-DE" sz="2400" dirty="0">
                <a:solidFill>
                  <a:schemeClr val="accent3">
                    <a:lumMod val="75000"/>
                  </a:schemeClr>
                </a:solidFill>
              </a:rPr>
              <a:t>➡ </a:t>
            </a:r>
            <a:r>
              <a:rPr lang="de-DE" sz="2400" b="1" dirty="0">
                <a:solidFill>
                  <a:schemeClr val="accent3">
                    <a:lumMod val="75000"/>
                  </a:schemeClr>
                </a:solidFill>
              </a:rPr>
              <a:t>Mit Krediten allein lässt sich Infrastruktur auf Dauer nicht finanzieren</a:t>
            </a:r>
          </a:p>
          <a:p>
            <a:pPr marL="0" indent="0">
              <a:buNone/>
            </a:pPr>
            <a:endParaRPr lang="de-DE" sz="2000" dirty="0"/>
          </a:p>
          <a:p>
            <a:pPr marL="0" indent="0">
              <a:buNone/>
            </a:pPr>
            <a:endParaRPr lang="de-CH" dirty="0"/>
          </a:p>
        </p:txBody>
      </p:sp>
      <p:sp>
        <p:nvSpPr>
          <p:cNvPr id="4" name="Datumsplatzhalter 3">
            <a:extLst>
              <a:ext uri="{FF2B5EF4-FFF2-40B4-BE49-F238E27FC236}">
                <a16:creationId xmlns:a16="http://schemas.microsoft.com/office/drawing/2014/main" id="{53A8FAC4-1D91-E898-40A9-3024C1577445}"/>
              </a:ext>
            </a:extLst>
          </p:cNvPr>
          <p:cNvSpPr>
            <a:spLocks noGrp="1"/>
          </p:cNvSpPr>
          <p:nvPr>
            <p:ph type="dt" sz="half" idx="10"/>
          </p:nvPr>
        </p:nvSpPr>
        <p:spPr/>
        <p:txBody>
          <a:bodyPr/>
          <a:lstStyle/>
          <a:p>
            <a:r>
              <a:rPr lang="de-DE"/>
              <a:t>26.03.2025</a:t>
            </a:r>
            <a:endParaRPr lang="de-CH"/>
          </a:p>
        </p:txBody>
      </p:sp>
      <p:sp>
        <p:nvSpPr>
          <p:cNvPr id="5" name="Fußzeilenplatzhalter 4">
            <a:extLst>
              <a:ext uri="{FF2B5EF4-FFF2-40B4-BE49-F238E27FC236}">
                <a16:creationId xmlns:a16="http://schemas.microsoft.com/office/drawing/2014/main" id="{94DEE0E9-BF53-BC8B-AE58-C6FDB3DF3500}"/>
              </a:ext>
            </a:extLst>
          </p:cNvPr>
          <p:cNvSpPr>
            <a:spLocks noGrp="1"/>
          </p:cNvSpPr>
          <p:nvPr>
            <p:ph type="ftr" sz="quarter" idx="11"/>
          </p:nvPr>
        </p:nvSpPr>
        <p:spPr/>
        <p:txBody>
          <a:bodyPr/>
          <a:lstStyle/>
          <a:p>
            <a:r>
              <a:rPr lang="de-DE"/>
              <a:t>MEGATRENDS IM VERKEHR</a:t>
            </a:r>
            <a:endParaRPr lang="de-CH" dirty="0"/>
          </a:p>
        </p:txBody>
      </p:sp>
      <p:sp>
        <p:nvSpPr>
          <p:cNvPr id="6" name="Foliennummernplatzhalter 5">
            <a:extLst>
              <a:ext uri="{FF2B5EF4-FFF2-40B4-BE49-F238E27FC236}">
                <a16:creationId xmlns:a16="http://schemas.microsoft.com/office/drawing/2014/main" id="{A32F2AD9-C895-EEA6-E0C3-A81441CDD11C}"/>
              </a:ext>
            </a:extLst>
          </p:cNvPr>
          <p:cNvSpPr>
            <a:spLocks noGrp="1"/>
          </p:cNvSpPr>
          <p:nvPr>
            <p:ph type="sldNum" sz="quarter" idx="12"/>
          </p:nvPr>
        </p:nvSpPr>
        <p:spPr/>
        <p:txBody>
          <a:bodyPr/>
          <a:lstStyle/>
          <a:p>
            <a:fld id="{550233A8-5EF5-4A6C-A817-54812BB2690E}" type="slidenum">
              <a:rPr lang="de-CH" smtClean="0"/>
              <a:t>27</a:t>
            </a:fld>
            <a:endParaRPr lang="de-CH"/>
          </a:p>
        </p:txBody>
      </p:sp>
    </p:spTree>
    <p:extLst>
      <p:ext uri="{BB962C8B-B14F-4D97-AF65-F5344CB8AC3E}">
        <p14:creationId xmlns:p14="http://schemas.microsoft.com/office/powerpoint/2010/main" val="15574348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07C9CB-3CC2-73F0-F85D-8441F4582DB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CB5AFFB-D3E5-CDF5-DB08-13351E28A65A}"/>
              </a:ext>
            </a:extLst>
          </p:cNvPr>
          <p:cNvSpPr>
            <a:spLocks noGrp="1"/>
          </p:cNvSpPr>
          <p:nvPr>
            <p:ph type="title"/>
          </p:nvPr>
        </p:nvSpPr>
        <p:spPr/>
        <p:txBody>
          <a:bodyPr/>
          <a:lstStyle/>
          <a:p>
            <a:r>
              <a:rPr kumimoji="0" lang="de-CH" sz="44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Sondervermögen für Infrastruktur &amp; Klimaneutralität</a:t>
            </a:r>
            <a:endParaRPr lang="de-CH" dirty="0"/>
          </a:p>
        </p:txBody>
      </p:sp>
      <p:sp>
        <p:nvSpPr>
          <p:cNvPr id="7" name="Inhaltsplatzhalter 6">
            <a:extLst>
              <a:ext uri="{FF2B5EF4-FFF2-40B4-BE49-F238E27FC236}">
                <a16:creationId xmlns:a16="http://schemas.microsoft.com/office/drawing/2014/main" id="{06E3E2A5-D43A-E273-F240-7063AFD0056D}"/>
              </a:ext>
            </a:extLst>
          </p:cNvPr>
          <p:cNvSpPr>
            <a:spLocks noGrp="1"/>
          </p:cNvSpPr>
          <p:nvPr>
            <p:ph idx="1"/>
          </p:nvPr>
        </p:nvSpPr>
        <p:spPr/>
        <p:txBody>
          <a:bodyPr>
            <a:noAutofit/>
          </a:bodyPr>
          <a:lstStyle/>
          <a:p>
            <a:pPr marL="0" indent="0">
              <a:buNone/>
            </a:pPr>
            <a:endParaRPr lang="de-DE" sz="2400" dirty="0"/>
          </a:p>
          <a:p>
            <a:pPr marL="0" indent="0">
              <a:buNone/>
            </a:pPr>
            <a:endParaRPr lang="de-DE" sz="2400" dirty="0"/>
          </a:p>
          <a:p>
            <a:pPr marL="0" indent="0">
              <a:lnSpc>
                <a:spcPct val="80000"/>
              </a:lnSpc>
              <a:buNone/>
            </a:pPr>
            <a:r>
              <a:rPr lang="de-DE" sz="2400" dirty="0"/>
              <a:t>Meine Ausführungen stehen ausdrücklich auch im Bewusstsein, das nun im Gesetz festgeschrieben wurde, dass das Sondervermögen nicht für konsumtive Ausgaben verwendet werden darf, dass die Investitionen des Sondervermögens nur </a:t>
            </a:r>
            <a:r>
              <a:rPr lang="de-DE" sz="2400" b="1" dirty="0"/>
              <a:t>„zusätzlich“ </a:t>
            </a:r>
            <a:r>
              <a:rPr lang="de-DE" sz="2400" dirty="0"/>
              <a:t>erfolgen sollen</a:t>
            </a:r>
          </a:p>
          <a:p>
            <a:pPr marL="0" indent="0">
              <a:lnSpc>
                <a:spcPct val="80000"/>
              </a:lnSpc>
              <a:buNone/>
            </a:pPr>
            <a:endParaRPr lang="de-DE" sz="2400" dirty="0"/>
          </a:p>
          <a:p>
            <a:pPr marL="0" indent="0">
              <a:lnSpc>
                <a:spcPct val="80000"/>
              </a:lnSpc>
              <a:buNone/>
            </a:pPr>
            <a:r>
              <a:rPr lang="de-DE" sz="2400" dirty="0"/>
              <a:t>Welche argumentativen Verrenkungen, was alles zur Infrastruktur gehören könnte, sind jedoch im Verkehr zu erwarten?  </a:t>
            </a:r>
          </a:p>
        </p:txBody>
      </p:sp>
      <p:sp>
        <p:nvSpPr>
          <p:cNvPr id="8" name="Datumsplatzhalter 7">
            <a:extLst>
              <a:ext uri="{FF2B5EF4-FFF2-40B4-BE49-F238E27FC236}">
                <a16:creationId xmlns:a16="http://schemas.microsoft.com/office/drawing/2014/main" id="{CF886B5C-2CA4-94A3-619C-F7A3117137DA}"/>
              </a:ext>
            </a:extLst>
          </p:cNvPr>
          <p:cNvSpPr>
            <a:spLocks noGrp="1"/>
          </p:cNvSpPr>
          <p:nvPr>
            <p:ph type="dt" sz="half" idx="10"/>
          </p:nvPr>
        </p:nvSpPr>
        <p:spPr/>
        <p:txBody>
          <a:bodyPr/>
          <a:lstStyle/>
          <a:p>
            <a:r>
              <a:rPr lang="de-DE"/>
              <a:t>26.03.2025</a:t>
            </a:r>
            <a:endParaRPr lang="de-CH"/>
          </a:p>
        </p:txBody>
      </p:sp>
      <p:sp>
        <p:nvSpPr>
          <p:cNvPr id="9" name="Fußzeilenplatzhalter 8">
            <a:extLst>
              <a:ext uri="{FF2B5EF4-FFF2-40B4-BE49-F238E27FC236}">
                <a16:creationId xmlns:a16="http://schemas.microsoft.com/office/drawing/2014/main" id="{C300AD70-E418-D53E-367E-497EC8F87660}"/>
              </a:ext>
            </a:extLst>
          </p:cNvPr>
          <p:cNvSpPr>
            <a:spLocks noGrp="1"/>
          </p:cNvSpPr>
          <p:nvPr>
            <p:ph type="ftr" sz="quarter" idx="11"/>
          </p:nvPr>
        </p:nvSpPr>
        <p:spPr/>
        <p:txBody>
          <a:bodyPr/>
          <a:lstStyle/>
          <a:p>
            <a:r>
              <a:rPr lang="de-DE" dirty="0"/>
              <a:t>MEGATRENDS IM VERKEHR</a:t>
            </a:r>
            <a:endParaRPr lang="de-CH" dirty="0"/>
          </a:p>
        </p:txBody>
      </p:sp>
      <p:sp>
        <p:nvSpPr>
          <p:cNvPr id="3" name="Foliennummernplatzhalter 2">
            <a:extLst>
              <a:ext uri="{FF2B5EF4-FFF2-40B4-BE49-F238E27FC236}">
                <a16:creationId xmlns:a16="http://schemas.microsoft.com/office/drawing/2014/main" id="{67EA2B64-1D04-7B74-D95A-1FA0D5AEB0BD}"/>
              </a:ext>
            </a:extLst>
          </p:cNvPr>
          <p:cNvSpPr>
            <a:spLocks noGrp="1"/>
          </p:cNvSpPr>
          <p:nvPr>
            <p:ph type="sldNum" sz="quarter" idx="12"/>
          </p:nvPr>
        </p:nvSpPr>
        <p:spPr/>
        <p:txBody>
          <a:bodyPr/>
          <a:lstStyle/>
          <a:p>
            <a:fld id="{550233A8-5EF5-4A6C-A817-54812BB2690E}" type="slidenum">
              <a:rPr lang="de-CH" smtClean="0"/>
              <a:t>28</a:t>
            </a:fld>
            <a:endParaRPr lang="de-CH" dirty="0"/>
          </a:p>
        </p:txBody>
      </p:sp>
    </p:spTree>
    <p:extLst>
      <p:ext uri="{BB962C8B-B14F-4D97-AF65-F5344CB8AC3E}">
        <p14:creationId xmlns:p14="http://schemas.microsoft.com/office/powerpoint/2010/main" val="6416197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9BC5C1-A766-250A-9027-B1E9A5ECD7F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AC01698-FAC8-3264-E0CD-0070F16315A5}"/>
              </a:ext>
            </a:extLst>
          </p:cNvPr>
          <p:cNvSpPr>
            <a:spLocks noGrp="1"/>
          </p:cNvSpPr>
          <p:nvPr>
            <p:ph type="title"/>
          </p:nvPr>
        </p:nvSpPr>
        <p:spPr/>
        <p:txBody>
          <a:bodyPr/>
          <a:lstStyle/>
          <a:p>
            <a:r>
              <a:rPr lang="de-CH" sz="4400" dirty="0"/>
              <a:t>Sondervermögen für Infrastruktur &amp; Klimaneutralität</a:t>
            </a:r>
            <a:endParaRPr lang="de-CH" dirty="0"/>
          </a:p>
        </p:txBody>
      </p:sp>
      <p:sp>
        <p:nvSpPr>
          <p:cNvPr id="7" name="Inhaltsplatzhalter 6">
            <a:extLst>
              <a:ext uri="{FF2B5EF4-FFF2-40B4-BE49-F238E27FC236}">
                <a16:creationId xmlns:a16="http://schemas.microsoft.com/office/drawing/2014/main" id="{96FD4BE5-C6F3-2903-86D8-78FBA3F368A5}"/>
              </a:ext>
            </a:extLst>
          </p:cNvPr>
          <p:cNvSpPr>
            <a:spLocks noGrp="1"/>
          </p:cNvSpPr>
          <p:nvPr>
            <p:ph idx="1"/>
          </p:nvPr>
        </p:nvSpPr>
        <p:spPr>
          <a:xfrm>
            <a:off x="838200" y="1825625"/>
            <a:ext cx="10777870" cy="4351338"/>
          </a:xfrm>
        </p:spPr>
        <p:txBody>
          <a:bodyPr>
            <a:noAutofit/>
          </a:bodyPr>
          <a:lstStyle/>
          <a:p>
            <a:pPr marL="0" indent="0">
              <a:buNone/>
            </a:pPr>
            <a:r>
              <a:rPr lang="de-DE" sz="2000" b="1" dirty="0"/>
              <a:t>Expertenwarnungen:</a:t>
            </a:r>
          </a:p>
          <a:p>
            <a:r>
              <a:rPr lang="de-DE" sz="2000" b="1" dirty="0"/>
              <a:t>„Ich habe das Gefühl, da will nochmal jemand einen Schluck aus der Pulle nehmen, um keine Anpassungen vornehmen zu müssen.“</a:t>
            </a:r>
            <a:br>
              <a:rPr lang="de-DE" sz="2000" b="1" dirty="0"/>
            </a:br>
            <a:r>
              <a:rPr lang="de-DE" sz="1600" dirty="0"/>
              <a:t>(Veronika Grimm, Wirtschaftsweise)</a:t>
            </a:r>
          </a:p>
          <a:p>
            <a:r>
              <a:rPr lang="de-DE" sz="2000" b="1" dirty="0"/>
              <a:t>„Der Druck ist raus die Reformen, die wir dringend benötigen, auch durchzuführen.“ </a:t>
            </a:r>
            <a:br>
              <a:rPr lang="de-DE" sz="2000" b="1" dirty="0"/>
            </a:br>
            <a:r>
              <a:rPr lang="de-DE" sz="2000" b="1" dirty="0"/>
              <a:t> </a:t>
            </a:r>
            <a:r>
              <a:rPr lang="de-DE" sz="1600" dirty="0"/>
              <a:t>(Justus Haucap, Wettbewerbsökonom, DICE)</a:t>
            </a:r>
            <a:endParaRPr lang="de-DE" sz="1600" b="1" dirty="0"/>
          </a:p>
          <a:p>
            <a:pPr marL="285750" indent="-285750"/>
            <a:r>
              <a:rPr lang="de-DE" sz="2000" b="1" dirty="0"/>
              <a:t>„Mehr Staatsverschuldung begünstigt die Verschwendung.“</a:t>
            </a:r>
            <a:r>
              <a:rPr lang="de-DE" sz="2000" dirty="0"/>
              <a:t> </a:t>
            </a:r>
            <a:br>
              <a:rPr lang="de-DE" sz="2000" dirty="0"/>
            </a:br>
            <a:r>
              <a:rPr lang="de-DE" sz="1600" i="1" dirty="0"/>
              <a:t>(Gunther Schnabl, Uni Leipzig)</a:t>
            </a:r>
            <a:endParaRPr lang="de-DE" sz="1600" dirty="0"/>
          </a:p>
          <a:p>
            <a:pPr marL="285750" indent="-285750"/>
            <a:r>
              <a:rPr lang="de-DE" sz="2000" b="1" dirty="0"/>
              <a:t>„Die kleinen Leute zahlen es am Ende. Verschuldung ist unsozial.“</a:t>
            </a:r>
            <a:r>
              <a:rPr lang="de-DE" sz="2000" dirty="0"/>
              <a:t> </a:t>
            </a:r>
            <a:br>
              <a:rPr lang="de-DE" sz="2000" dirty="0"/>
            </a:br>
            <a:r>
              <a:rPr lang="de-DE" sz="1600" dirty="0"/>
              <a:t>(Ehemaliger Bundesinnenminister)</a:t>
            </a:r>
          </a:p>
          <a:p>
            <a:pPr marL="285750" indent="-285750"/>
            <a:r>
              <a:rPr lang="de-DE" sz="2000" b="1" dirty="0"/>
              <a:t>„Eine große Summe ist noch kein großer Wurf.“</a:t>
            </a:r>
            <a:r>
              <a:rPr lang="de-DE" sz="2000" dirty="0"/>
              <a:t> </a:t>
            </a:r>
            <a:br>
              <a:rPr lang="de-DE" sz="2000" dirty="0"/>
            </a:br>
            <a:r>
              <a:rPr lang="de-DE" sz="1600" dirty="0"/>
              <a:t>(Horst von Butler, WirtschaftsWoche)</a:t>
            </a:r>
          </a:p>
          <a:p>
            <a:pPr marL="285750" indent="-285750"/>
            <a:r>
              <a:rPr lang="de-DE" sz="2000" b="1" dirty="0"/>
              <a:t>„Das Vertrauen in die Reformkraft der Regierung ist überschaubar.“</a:t>
            </a:r>
            <a:r>
              <a:rPr lang="de-DE" sz="2000" dirty="0"/>
              <a:t> </a:t>
            </a:r>
            <a:br>
              <a:rPr lang="de-DE" sz="2000" dirty="0"/>
            </a:br>
            <a:r>
              <a:rPr lang="de-DE" sz="1600" dirty="0"/>
              <a:t>(Renate Köcher, Allensbach, WiWo 11/25)</a:t>
            </a:r>
          </a:p>
        </p:txBody>
      </p:sp>
      <p:sp>
        <p:nvSpPr>
          <p:cNvPr id="8" name="Datumsplatzhalter 7">
            <a:extLst>
              <a:ext uri="{FF2B5EF4-FFF2-40B4-BE49-F238E27FC236}">
                <a16:creationId xmlns:a16="http://schemas.microsoft.com/office/drawing/2014/main" id="{5304CBE1-EBF4-4EDE-0E25-0251CB860C02}"/>
              </a:ext>
            </a:extLst>
          </p:cNvPr>
          <p:cNvSpPr>
            <a:spLocks noGrp="1"/>
          </p:cNvSpPr>
          <p:nvPr>
            <p:ph type="dt" sz="half" idx="10"/>
          </p:nvPr>
        </p:nvSpPr>
        <p:spPr/>
        <p:txBody>
          <a:bodyPr/>
          <a:lstStyle/>
          <a:p>
            <a:r>
              <a:rPr lang="de-DE"/>
              <a:t>26.03.2025</a:t>
            </a:r>
            <a:endParaRPr lang="de-CH"/>
          </a:p>
        </p:txBody>
      </p:sp>
      <p:sp>
        <p:nvSpPr>
          <p:cNvPr id="9" name="Fußzeilenplatzhalter 8">
            <a:extLst>
              <a:ext uri="{FF2B5EF4-FFF2-40B4-BE49-F238E27FC236}">
                <a16:creationId xmlns:a16="http://schemas.microsoft.com/office/drawing/2014/main" id="{357C07B5-737B-0232-F411-4292759A42BA}"/>
              </a:ext>
            </a:extLst>
          </p:cNvPr>
          <p:cNvSpPr>
            <a:spLocks noGrp="1"/>
          </p:cNvSpPr>
          <p:nvPr>
            <p:ph type="ftr" sz="quarter" idx="11"/>
          </p:nvPr>
        </p:nvSpPr>
        <p:spPr/>
        <p:txBody>
          <a:bodyPr/>
          <a:lstStyle/>
          <a:p>
            <a:r>
              <a:rPr lang="de-DE"/>
              <a:t>MEGATRENDS IM VERKEHR</a:t>
            </a:r>
            <a:endParaRPr lang="de-CH" dirty="0"/>
          </a:p>
        </p:txBody>
      </p:sp>
      <p:sp>
        <p:nvSpPr>
          <p:cNvPr id="3" name="Foliennummernplatzhalter 2">
            <a:extLst>
              <a:ext uri="{FF2B5EF4-FFF2-40B4-BE49-F238E27FC236}">
                <a16:creationId xmlns:a16="http://schemas.microsoft.com/office/drawing/2014/main" id="{AF79E699-A551-CBD6-4B94-F06086FC3CF8}"/>
              </a:ext>
            </a:extLst>
          </p:cNvPr>
          <p:cNvSpPr>
            <a:spLocks noGrp="1"/>
          </p:cNvSpPr>
          <p:nvPr>
            <p:ph type="sldNum" sz="quarter" idx="12"/>
          </p:nvPr>
        </p:nvSpPr>
        <p:spPr/>
        <p:txBody>
          <a:bodyPr/>
          <a:lstStyle/>
          <a:p>
            <a:fld id="{550233A8-5EF5-4A6C-A817-54812BB2690E}" type="slidenum">
              <a:rPr lang="de-CH" smtClean="0"/>
              <a:t>29</a:t>
            </a:fld>
            <a:endParaRPr lang="de-CH"/>
          </a:p>
        </p:txBody>
      </p:sp>
    </p:spTree>
    <p:extLst>
      <p:ext uri="{BB962C8B-B14F-4D97-AF65-F5344CB8AC3E}">
        <p14:creationId xmlns:p14="http://schemas.microsoft.com/office/powerpoint/2010/main" val="30620416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35092E-58F3-C0EF-261B-EE1D55AFCD3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22DF8D4-B429-CA7B-8778-F102874F87D4}"/>
              </a:ext>
            </a:extLst>
          </p:cNvPr>
          <p:cNvSpPr>
            <a:spLocks noGrp="1"/>
          </p:cNvSpPr>
          <p:nvPr>
            <p:ph type="title"/>
          </p:nvPr>
        </p:nvSpPr>
        <p:spPr/>
        <p:txBody>
          <a:bodyPr/>
          <a:lstStyle/>
          <a:p>
            <a:r>
              <a:rPr lang="de-DE" b="1" dirty="0"/>
              <a:t>Herzlichen Dank</a:t>
            </a:r>
            <a:r>
              <a:rPr lang="de-CH" b="1" dirty="0"/>
              <a:t> an die </a:t>
            </a:r>
            <a:br>
              <a:rPr lang="de-CH" b="1" dirty="0"/>
            </a:br>
            <a:r>
              <a:rPr lang="de-CH" b="1" dirty="0"/>
              <a:t>Referentinnen &amp; Referenten </a:t>
            </a:r>
            <a:endParaRPr lang="de-CH" dirty="0"/>
          </a:p>
        </p:txBody>
      </p:sp>
      <p:sp>
        <p:nvSpPr>
          <p:cNvPr id="4" name="Datumsplatzhalter 3">
            <a:extLst>
              <a:ext uri="{FF2B5EF4-FFF2-40B4-BE49-F238E27FC236}">
                <a16:creationId xmlns:a16="http://schemas.microsoft.com/office/drawing/2014/main" id="{B0ECB242-A815-5E31-3F0F-891EDBE81820}"/>
              </a:ext>
            </a:extLst>
          </p:cNvPr>
          <p:cNvSpPr>
            <a:spLocks noGrp="1"/>
          </p:cNvSpPr>
          <p:nvPr>
            <p:ph type="dt" sz="half" idx="10"/>
          </p:nvPr>
        </p:nvSpPr>
        <p:spPr/>
        <p:txBody>
          <a:bodyPr/>
          <a:lstStyle/>
          <a:p>
            <a:r>
              <a:rPr lang="de-DE"/>
              <a:t>26.03.2025</a:t>
            </a:r>
            <a:endParaRPr lang="de-CH"/>
          </a:p>
        </p:txBody>
      </p:sp>
      <p:sp>
        <p:nvSpPr>
          <p:cNvPr id="5" name="Fußzeilenplatzhalter 4">
            <a:extLst>
              <a:ext uri="{FF2B5EF4-FFF2-40B4-BE49-F238E27FC236}">
                <a16:creationId xmlns:a16="http://schemas.microsoft.com/office/drawing/2014/main" id="{A2304E66-DE85-7F39-DBEA-0C608C0A4827}"/>
              </a:ext>
            </a:extLst>
          </p:cNvPr>
          <p:cNvSpPr>
            <a:spLocks noGrp="1"/>
          </p:cNvSpPr>
          <p:nvPr>
            <p:ph type="ftr" sz="quarter" idx="11"/>
          </p:nvPr>
        </p:nvSpPr>
        <p:spPr/>
        <p:txBody>
          <a:bodyPr/>
          <a:lstStyle/>
          <a:p>
            <a:r>
              <a:rPr lang="de-DE"/>
              <a:t>MEGATRENDS IM VERKEHR</a:t>
            </a:r>
            <a:endParaRPr lang="de-CH" dirty="0"/>
          </a:p>
        </p:txBody>
      </p:sp>
      <p:sp>
        <p:nvSpPr>
          <p:cNvPr id="6" name="Foliennummernplatzhalter 5">
            <a:extLst>
              <a:ext uri="{FF2B5EF4-FFF2-40B4-BE49-F238E27FC236}">
                <a16:creationId xmlns:a16="http://schemas.microsoft.com/office/drawing/2014/main" id="{AA374C88-003E-508D-2B75-DE6E11F796B4}"/>
              </a:ext>
            </a:extLst>
          </p:cNvPr>
          <p:cNvSpPr>
            <a:spLocks noGrp="1"/>
          </p:cNvSpPr>
          <p:nvPr>
            <p:ph type="sldNum" sz="quarter" idx="12"/>
          </p:nvPr>
        </p:nvSpPr>
        <p:spPr/>
        <p:txBody>
          <a:bodyPr/>
          <a:lstStyle/>
          <a:p>
            <a:fld id="{550233A8-5EF5-4A6C-A817-54812BB2690E}" type="slidenum">
              <a:rPr lang="de-CH" smtClean="0"/>
              <a:t>3</a:t>
            </a:fld>
            <a:endParaRPr lang="de-CH"/>
          </a:p>
        </p:txBody>
      </p:sp>
      <p:sp>
        <p:nvSpPr>
          <p:cNvPr id="9" name="Inhaltsplatzhalter 2">
            <a:extLst>
              <a:ext uri="{FF2B5EF4-FFF2-40B4-BE49-F238E27FC236}">
                <a16:creationId xmlns:a16="http://schemas.microsoft.com/office/drawing/2014/main" id="{68FB92F9-8C32-535A-B9D9-2650178DFA5F}"/>
              </a:ext>
            </a:extLst>
          </p:cNvPr>
          <p:cNvSpPr txBox="1">
            <a:spLocks/>
          </p:cNvSpPr>
          <p:nvPr/>
        </p:nvSpPr>
        <p:spPr>
          <a:xfrm>
            <a:off x="838200" y="1825625"/>
            <a:ext cx="1070875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2000" dirty="0"/>
              <a:t>Die Spitzen von Politik, (Verkehrs-) Wissenschaft und Praxis</a:t>
            </a:r>
            <a:endParaRPr lang="de-CH" sz="2000" dirty="0"/>
          </a:p>
        </p:txBody>
      </p:sp>
      <p:pic>
        <p:nvPicPr>
          <p:cNvPr id="7" name="Grafik 6">
            <a:extLst>
              <a:ext uri="{FF2B5EF4-FFF2-40B4-BE49-F238E27FC236}">
                <a16:creationId xmlns:a16="http://schemas.microsoft.com/office/drawing/2014/main" id="{ACBB7B91-17D6-00C5-3397-E25492CDA2F5}"/>
              </a:ext>
            </a:extLst>
          </p:cNvPr>
          <p:cNvPicPr>
            <a:picLocks noChangeAspect="1"/>
          </p:cNvPicPr>
          <p:nvPr/>
        </p:nvPicPr>
        <p:blipFill>
          <a:blip r:embed="rId2"/>
          <a:stretch>
            <a:fillRect/>
          </a:stretch>
        </p:blipFill>
        <p:spPr>
          <a:xfrm>
            <a:off x="795413" y="2429274"/>
            <a:ext cx="10709274" cy="2398287"/>
          </a:xfrm>
          <a:prstGeom prst="rect">
            <a:avLst/>
          </a:prstGeom>
        </p:spPr>
      </p:pic>
    </p:spTree>
    <p:extLst>
      <p:ext uri="{BB962C8B-B14F-4D97-AF65-F5344CB8AC3E}">
        <p14:creationId xmlns:p14="http://schemas.microsoft.com/office/powerpoint/2010/main" val="21459314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935CCD-F991-5AB6-79A6-8557021046C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994E51F-DDCD-F188-653A-2D0C950EB2BE}"/>
              </a:ext>
            </a:extLst>
          </p:cNvPr>
          <p:cNvSpPr>
            <a:spLocks noGrp="1"/>
          </p:cNvSpPr>
          <p:nvPr>
            <p:ph type="title"/>
          </p:nvPr>
        </p:nvSpPr>
        <p:spPr/>
        <p:txBody>
          <a:bodyPr>
            <a:normAutofit/>
          </a:bodyPr>
          <a:lstStyle/>
          <a:p>
            <a:r>
              <a:rPr lang="de-CH" dirty="0"/>
              <a:t>Infrastruktur – Sondervermögen</a:t>
            </a:r>
            <a:br>
              <a:rPr lang="de-CH" dirty="0"/>
            </a:br>
            <a:r>
              <a:rPr lang="de-CH" dirty="0"/>
              <a:t>Chance für einen echten Aufbruch</a:t>
            </a:r>
          </a:p>
        </p:txBody>
      </p:sp>
      <p:sp>
        <p:nvSpPr>
          <p:cNvPr id="7" name="Inhaltsplatzhalter 6">
            <a:extLst>
              <a:ext uri="{FF2B5EF4-FFF2-40B4-BE49-F238E27FC236}">
                <a16:creationId xmlns:a16="http://schemas.microsoft.com/office/drawing/2014/main" id="{C2A02FEE-5F45-52BB-8B89-FC4C6A2846CF}"/>
              </a:ext>
            </a:extLst>
          </p:cNvPr>
          <p:cNvSpPr>
            <a:spLocks noGrp="1"/>
          </p:cNvSpPr>
          <p:nvPr>
            <p:ph idx="1"/>
          </p:nvPr>
        </p:nvSpPr>
        <p:spPr/>
        <p:txBody>
          <a:bodyPr>
            <a:noAutofit/>
          </a:bodyPr>
          <a:lstStyle/>
          <a:p>
            <a:pPr>
              <a:buNone/>
            </a:pPr>
            <a:endParaRPr lang="de-DE" sz="2000" b="1" dirty="0"/>
          </a:p>
          <a:p>
            <a:pPr marL="0">
              <a:buNone/>
            </a:pPr>
            <a:r>
              <a:rPr lang="de-DE" sz="2000" dirty="0"/>
              <a:t>Wenn es uns tatsächlich gelingt, das Niveau unserer Ambitionen zu erhöhen und sich neu aufzustellen, können wir auch </a:t>
            </a:r>
            <a:r>
              <a:rPr lang="de-DE" sz="2000" b="1" dirty="0"/>
              <a:t>mit dem Sondervermögen Infrastruktur </a:t>
            </a:r>
            <a:r>
              <a:rPr lang="de-DE" sz="2000" dirty="0"/>
              <a:t>im Hinblick auf die </a:t>
            </a:r>
            <a:r>
              <a:rPr lang="de-DE" sz="2000" b="1" dirty="0"/>
              <a:t>Verkehrswende ein Momentum des Aufbruchs und der Reformen </a:t>
            </a:r>
            <a:r>
              <a:rPr lang="de-DE" sz="2000" dirty="0"/>
              <a:t>schaffen</a:t>
            </a:r>
            <a:endParaRPr lang="de-DE" sz="2000" b="1" dirty="0"/>
          </a:p>
          <a:p>
            <a:pPr marL="0">
              <a:buNone/>
            </a:pPr>
            <a:r>
              <a:rPr lang="de-DE" sz="2000" b="1" dirty="0">
                <a:solidFill>
                  <a:srgbClr val="1F1F1F"/>
                </a:solidFill>
                <a:ea typeface="Aptos" panose="020B0004020202020204" pitchFamily="34" charset="0"/>
              </a:rPr>
              <a:t>FAKT:</a:t>
            </a:r>
            <a:r>
              <a:rPr lang="de-DE" sz="2000" b="1" dirty="0">
                <a:solidFill>
                  <a:srgbClr val="1F1F1F"/>
                </a:solidFill>
                <a:effectLst/>
                <a:ea typeface="Aptos" panose="020B0004020202020204" pitchFamily="34" charset="0"/>
              </a:rPr>
              <a:t> </a:t>
            </a:r>
            <a:r>
              <a:rPr lang="de-DE" sz="2000" b="1" dirty="0">
                <a:solidFill>
                  <a:srgbClr val="1F1F1F"/>
                </a:solidFill>
                <a:ea typeface="Aptos" panose="020B0004020202020204" pitchFamily="34" charset="0"/>
              </a:rPr>
              <a:t>Es </a:t>
            </a:r>
            <a:r>
              <a:rPr lang="de-DE" sz="2000" b="1" dirty="0">
                <a:solidFill>
                  <a:srgbClr val="1F1F1F"/>
                </a:solidFill>
                <a:effectLst/>
                <a:ea typeface="Aptos" panose="020B0004020202020204" pitchFamily="34" charset="0"/>
              </a:rPr>
              <a:t>gilt sich immer wieder zu erinnern: Der Verkehr leidet unter wichtigen Strukturproblemen</a:t>
            </a:r>
            <a:r>
              <a:rPr lang="de-DE" sz="2000" dirty="0">
                <a:solidFill>
                  <a:srgbClr val="1F1F1F"/>
                </a:solidFill>
                <a:effectLst/>
                <a:ea typeface="Aptos" panose="020B0004020202020204" pitchFamily="34" charset="0"/>
              </a:rPr>
              <a:t>, </a:t>
            </a:r>
            <a:r>
              <a:rPr lang="de-DE" sz="2000" b="1" dirty="0">
                <a:solidFill>
                  <a:srgbClr val="1F1F1F"/>
                </a:solidFill>
                <a:effectLst/>
                <a:ea typeface="Aptos" panose="020B0004020202020204" pitchFamily="34" charset="0"/>
              </a:rPr>
              <a:t>die sich mit Kreditprogrammen nicht beseitigen lassen. </a:t>
            </a:r>
            <a:r>
              <a:rPr lang="de-DE" sz="2000" dirty="0">
                <a:solidFill>
                  <a:srgbClr val="1F1F1F"/>
                </a:solidFill>
                <a:effectLst/>
                <a:ea typeface="Aptos" panose="020B0004020202020204" pitchFamily="34" charset="0"/>
              </a:rPr>
              <a:t>Insbesondere e</a:t>
            </a:r>
            <a:r>
              <a:rPr lang="de-DE" sz="2000" dirty="0">
                <a:solidFill>
                  <a:srgbClr val="1F1F1F"/>
                </a:solidFill>
                <a:ea typeface="Aptos" panose="020B0004020202020204" pitchFamily="34" charset="0"/>
              </a:rPr>
              <a:t>ine w</a:t>
            </a:r>
            <a:r>
              <a:rPr lang="de-DE" sz="2000" dirty="0">
                <a:solidFill>
                  <a:srgbClr val="1F1F1F"/>
                </a:solidFill>
                <a:effectLst/>
                <a:ea typeface="Aptos" panose="020B0004020202020204" pitchFamily="34" charset="0"/>
              </a:rPr>
              <a:t>uchernde </a:t>
            </a:r>
            <a:r>
              <a:rPr lang="de-DE" sz="2000" dirty="0">
                <a:solidFill>
                  <a:srgbClr val="1F1F1F"/>
                </a:solidFill>
                <a:ea typeface="Aptos" panose="020B0004020202020204" pitchFamily="34" charset="0"/>
              </a:rPr>
              <a:t>B</a:t>
            </a:r>
            <a:r>
              <a:rPr lang="de-DE" sz="2000" dirty="0">
                <a:solidFill>
                  <a:srgbClr val="1F1F1F"/>
                </a:solidFill>
                <a:effectLst/>
                <a:ea typeface="Aptos" panose="020B0004020202020204" pitchFamily="34" charset="0"/>
              </a:rPr>
              <a:t>ürokratie, geringe Innovationskraft und fehlende Fachkräfte sowie expansive Sozialkosten des Faktors Arbeit behindern die Hinwendung zu einer ökologischen und ökonomischen Mobilität</a:t>
            </a:r>
            <a:br>
              <a:rPr lang="de-DE" sz="2000" dirty="0">
                <a:solidFill>
                  <a:srgbClr val="1F1F1F"/>
                </a:solidFill>
                <a:effectLst/>
                <a:ea typeface="Aptos" panose="020B0004020202020204" pitchFamily="34" charset="0"/>
              </a:rPr>
            </a:br>
            <a:endParaRPr lang="de-DE" sz="2000" dirty="0"/>
          </a:p>
          <a:p>
            <a:pPr marL="0" indent="0">
              <a:buNone/>
            </a:pPr>
            <a:r>
              <a:rPr lang="de-DE" sz="2400" dirty="0">
                <a:solidFill>
                  <a:schemeClr val="accent3">
                    <a:lumMod val="75000"/>
                  </a:schemeClr>
                </a:solidFill>
              </a:rPr>
              <a:t>➡ </a:t>
            </a:r>
            <a:r>
              <a:rPr lang="de-DE" sz="2400" b="1" dirty="0">
                <a:solidFill>
                  <a:schemeClr val="accent3">
                    <a:lumMod val="75000"/>
                  </a:schemeClr>
                </a:solidFill>
              </a:rPr>
              <a:t>Wir brauchen „Mehr wirtschaftlicher Mut, eine Politik, die Probleme löst statt verwaltet – und eine Gesellschaft, die wieder aufmüpfiger wird.“ </a:t>
            </a:r>
            <a:r>
              <a:rPr lang="de-DE" sz="1600" dirty="0">
                <a:solidFill>
                  <a:schemeClr val="accent3">
                    <a:lumMod val="75000"/>
                  </a:schemeClr>
                </a:solidFill>
              </a:rPr>
              <a:t>(Roland Berger)</a:t>
            </a:r>
          </a:p>
          <a:p>
            <a:pPr marL="0">
              <a:buNone/>
            </a:pPr>
            <a:endParaRPr lang="de-DE" sz="1800" dirty="0"/>
          </a:p>
        </p:txBody>
      </p:sp>
      <p:sp>
        <p:nvSpPr>
          <p:cNvPr id="8" name="Datumsplatzhalter 7">
            <a:extLst>
              <a:ext uri="{FF2B5EF4-FFF2-40B4-BE49-F238E27FC236}">
                <a16:creationId xmlns:a16="http://schemas.microsoft.com/office/drawing/2014/main" id="{551D719E-6729-FE8E-4F18-1D5A2B5D71FC}"/>
              </a:ext>
            </a:extLst>
          </p:cNvPr>
          <p:cNvSpPr>
            <a:spLocks noGrp="1"/>
          </p:cNvSpPr>
          <p:nvPr>
            <p:ph type="dt" sz="half" idx="10"/>
          </p:nvPr>
        </p:nvSpPr>
        <p:spPr/>
        <p:txBody>
          <a:bodyPr/>
          <a:lstStyle/>
          <a:p>
            <a:r>
              <a:rPr lang="de-DE"/>
              <a:t>26.03.2025</a:t>
            </a:r>
            <a:endParaRPr lang="de-CH"/>
          </a:p>
        </p:txBody>
      </p:sp>
      <p:sp>
        <p:nvSpPr>
          <p:cNvPr id="9" name="Fußzeilenplatzhalter 8">
            <a:extLst>
              <a:ext uri="{FF2B5EF4-FFF2-40B4-BE49-F238E27FC236}">
                <a16:creationId xmlns:a16="http://schemas.microsoft.com/office/drawing/2014/main" id="{DA849088-E3EF-9F72-2DCB-5A90BFCB9FBC}"/>
              </a:ext>
            </a:extLst>
          </p:cNvPr>
          <p:cNvSpPr>
            <a:spLocks noGrp="1"/>
          </p:cNvSpPr>
          <p:nvPr>
            <p:ph type="ftr" sz="quarter" idx="11"/>
          </p:nvPr>
        </p:nvSpPr>
        <p:spPr/>
        <p:txBody>
          <a:bodyPr/>
          <a:lstStyle/>
          <a:p>
            <a:r>
              <a:rPr lang="de-DE"/>
              <a:t>MEGATRENDS IM VERKEHR</a:t>
            </a:r>
            <a:endParaRPr lang="de-CH" dirty="0"/>
          </a:p>
        </p:txBody>
      </p:sp>
      <p:sp>
        <p:nvSpPr>
          <p:cNvPr id="3" name="Foliennummernplatzhalter 2">
            <a:extLst>
              <a:ext uri="{FF2B5EF4-FFF2-40B4-BE49-F238E27FC236}">
                <a16:creationId xmlns:a16="http://schemas.microsoft.com/office/drawing/2014/main" id="{29198C3C-EC2D-E91F-9EB3-4D9093795A32}"/>
              </a:ext>
            </a:extLst>
          </p:cNvPr>
          <p:cNvSpPr>
            <a:spLocks noGrp="1"/>
          </p:cNvSpPr>
          <p:nvPr>
            <p:ph type="sldNum" sz="quarter" idx="12"/>
          </p:nvPr>
        </p:nvSpPr>
        <p:spPr/>
        <p:txBody>
          <a:bodyPr/>
          <a:lstStyle/>
          <a:p>
            <a:fld id="{550233A8-5EF5-4A6C-A817-54812BB2690E}" type="slidenum">
              <a:rPr lang="de-CH" smtClean="0"/>
              <a:t>30</a:t>
            </a:fld>
            <a:endParaRPr lang="de-CH"/>
          </a:p>
        </p:txBody>
      </p:sp>
    </p:spTree>
    <p:extLst>
      <p:ext uri="{BB962C8B-B14F-4D97-AF65-F5344CB8AC3E}">
        <p14:creationId xmlns:p14="http://schemas.microsoft.com/office/powerpoint/2010/main" val="16427522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B4134B-2835-6A6A-3E80-E0F85D350B1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4AEB0E8-5DBD-41AC-B672-BDABBBD3ECFF}"/>
              </a:ext>
            </a:extLst>
          </p:cNvPr>
          <p:cNvSpPr>
            <a:spLocks noGrp="1"/>
          </p:cNvSpPr>
          <p:nvPr>
            <p:ph type="title"/>
          </p:nvPr>
        </p:nvSpPr>
        <p:spPr/>
        <p:txBody>
          <a:bodyPr/>
          <a:lstStyle/>
          <a:p>
            <a:r>
              <a:rPr lang="de-DE" dirty="0"/>
              <a:t>Staat oder Markt – Verkehrspolitik </a:t>
            </a:r>
            <a:br>
              <a:rPr lang="de-DE" dirty="0"/>
            </a:br>
            <a:r>
              <a:rPr lang="de-DE" dirty="0"/>
              <a:t>neu denken</a:t>
            </a:r>
            <a:endParaRPr lang="de-CH" dirty="0"/>
          </a:p>
        </p:txBody>
      </p:sp>
      <p:sp>
        <p:nvSpPr>
          <p:cNvPr id="7" name="Inhaltsplatzhalter 6">
            <a:extLst>
              <a:ext uri="{FF2B5EF4-FFF2-40B4-BE49-F238E27FC236}">
                <a16:creationId xmlns:a16="http://schemas.microsoft.com/office/drawing/2014/main" id="{9CC0B3C1-1B66-A343-FD49-DFE3FE58F610}"/>
              </a:ext>
            </a:extLst>
          </p:cNvPr>
          <p:cNvSpPr>
            <a:spLocks noGrp="1"/>
          </p:cNvSpPr>
          <p:nvPr>
            <p:ph idx="1"/>
          </p:nvPr>
        </p:nvSpPr>
        <p:spPr/>
        <p:txBody>
          <a:bodyPr>
            <a:normAutofit/>
          </a:bodyPr>
          <a:lstStyle/>
          <a:p>
            <a:pPr marL="0" indent="0">
              <a:lnSpc>
                <a:spcPct val="100000"/>
              </a:lnSpc>
              <a:buNone/>
            </a:pPr>
            <a:endParaRPr lang="de-DE" sz="2000" b="1" dirty="0">
              <a:effectLst/>
              <a:ea typeface="Aptos" panose="020B0004020202020204" pitchFamily="34" charset="0"/>
            </a:endParaRPr>
          </a:p>
          <a:p>
            <a:pPr>
              <a:lnSpc>
                <a:spcPct val="100000"/>
              </a:lnSpc>
              <a:buFont typeface="Arial" panose="020B0604020202020204" pitchFamily="34" charset="0"/>
              <a:buChar char="•"/>
            </a:pPr>
            <a:r>
              <a:rPr lang="de-DE" sz="2000" b="1" dirty="0">
                <a:effectLst/>
                <a:ea typeface="Aptos" panose="020B0004020202020204" pitchFamily="34" charset="0"/>
              </a:rPr>
              <a:t>Der Grundfehler im Denken auch in der Verkehrspolitik ist eine häufig anzutreffende nahezu grenzenlose Staatsgläubigkeit. Dies hat vielfach zu einem übergriffigen und dominanten Staat geführt.</a:t>
            </a:r>
          </a:p>
          <a:p>
            <a:pPr>
              <a:lnSpc>
                <a:spcPct val="100000"/>
              </a:lnSpc>
            </a:pPr>
            <a:r>
              <a:rPr lang="de-DE" sz="2000" b="1" dirty="0"/>
              <a:t>Politische Eingriffe wie Preisbremsen und Flat-Modelle</a:t>
            </a:r>
            <a:r>
              <a:rPr lang="de-DE" sz="2000" dirty="0"/>
              <a:t> ignorieren ökonomische Realitäten</a:t>
            </a:r>
          </a:p>
          <a:p>
            <a:pPr>
              <a:lnSpc>
                <a:spcPct val="100000"/>
              </a:lnSpc>
              <a:buFont typeface="Arial" panose="020B0604020202020204" pitchFamily="34" charset="0"/>
              <a:buChar char="•"/>
            </a:pPr>
            <a:r>
              <a:rPr lang="de-DE" sz="2000" b="1" dirty="0"/>
              <a:t>Wettbewerb schafft Innovation</a:t>
            </a:r>
            <a:r>
              <a:rPr lang="de-DE" sz="2000" dirty="0"/>
              <a:t> – Marktöffnungen führten zu besseren, effizienteren Angeboten</a:t>
            </a:r>
          </a:p>
        </p:txBody>
      </p:sp>
      <p:sp>
        <p:nvSpPr>
          <p:cNvPr id="8" name="Datumsplatzhalter 7">
            <a:extLst>
              <a:ext uri="{FF2B5EF4-FFF2-40B4-BE49-F238E27FC236}">
                <a16:creationId xmlns:a16="http://schemas.microsoft.com/office/drawing/2014/main" id="{C912A1BE-6213-23EB-46A7-BEFFE332DB4E}"/>
              </a:ext>
            </a:extLst>
          </p:cNvPr>
          <p:cNvSpPr>
            <a:spLocks noGrp="1"/>
          </p:cNvSpPr>
          <p:nvPr>
            <p:ph type="dt" sz="half" idx="10"/>
          </p:nvPr>
        </p:nvSpPr>
        <p:spPr/>
        <p:txBody>
          <a:bodyPr/>
          <a:lstStyle/>
          <a:p>
            <a:r>
              <a:rPr lang="de-DE"/>
              <a:t>26.03.2025</a:t>
            </a:r>
            <a:endParaRPr lang="de-CH"/>
          </a:p>
        </p:txBody>
      </p:sp>
      <p:sp>
        <p:nvSpPr>
          <p:cNvPr id="9" name="Fußzeilenplatzhalter 8">
            <a:extLst>
              <a:ext uri="{FF2B5EF4-FFF2-40B4-BE49-F238E27FC236}">
                <a16:creationId xmlns:a16="http://schemas.microsoft.com/office/drawing/2014/main" id="{158D88B1-E8D0-DB96-D964-AD211FC58109}"/>
              </a:ext>
            </a:extLst>
          </p:cNvPr>
          <p:cNvSpPr>
            <a:spLocks noGrp="1"/>
          </p:cNvSpPr>
          <p:nvPr>
            <p:ph type="ftr" sz="quarter" idx="11"/>
          </p:nvPr>
        </p:nvSpPr>
        <p:spPr/>
        <p:txBody>
          <a:bodyPr/>
          <a:lstStyle/>
          <a:p>
            <a:r>
              <a:rPr lang="de-DE"/>
              <a:t>MEGATRENDS IM VERKEHR</a:t>
            </a:r>
            <a:endParaRPr lang="de-CH" dirty="0"/>
          </a:p>
        </p:txBody>
      </p:sp>
      <p:sp>
        <p:nvSpPr>
          <p:cNvPr id="3" name="Foliennummernplatzhalter 2">
            <a:extLst>
              <a:ext uri="{FF2B5EF4-FFF2-40B4-BE49-F238E27FC236}">
                <a16:creationId xmlns:a16="http://schemas.microsoft.com/office/drawing/2014/main" id="{850881CC-3CA3-F873-DDF6-7AAD633BD4E4}"/>
              </a:ext>
            </a:extLst>
          </p:cNvPr>
          <p:cNvSpPr>
            <a:spLocks noGrp="1"/>
          </p:cNvSpPr>
          <p:nvPr>
            <p:ph type="sldNum" sz="quarter" idx="12"/>
          </p:nvPr>
        </p:nvSpPr>
        <p:spPr/>
        <p:txBody>
          <a:bodyPr/>
          <a:lstStyle/>
          <a:p>
            <a:fld id="{550233A8-5EF5-4A6C-A817-54812BB2690E}" type="slidenum">
              <a:rPr lang="de-CH" smtClean="0"/>
              <a:t>31</a:t>
            </a:fld>
            <a:endParaRPr lang="de-CH"/>
          </a:p>
        </p:txBody>
      </p:sp>
    </p:spTree>
    <p:extLst>
      <p:ext uri="{BB962C8B-B14F-4D97-AF65-F5344CB8AC3E}">
        <p14:creationId xmlns:p14="http://schemas.microsoft.com/office/powerpoint/2010/main" val="14521182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6C48BD-A422-0907-40B4-C53AEEA2322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CE18728-45F3-8970-F0A4-FF76604134E7}"/>
              </a:ext>
            </a:extLst>
          </p:cNvPr>
          <p:cNvSpPr>
            <a:spLocks noGrp="1"/>
          </p:cNvSpPr>
          <p:nvPr>
            <p:ph type="title"/>
          </p:nvPr>
        </p:nvSpPr>
        <p:spPr/>
        <p:txBody>
          <a:bodyPr/>
          <a:lstStyle/>
          <a:p>
            <a:r>
              <a:rPr lang="de-DE" dirty="0"/>
              <a:t>Staat oder Markt – Verkehrspolitik </a:t>
            </a:r>
            <a:br>
              <a:rPr lang="de-DE" dirty="0"/>
            </a:br>
            <a:r>
              <a:rPr lang="de-DE" dirty="0"/>
              <a:t>neu denken</a:t>
            </a:r>
            <a:endParaRPr lang="de-CH" dirty="0"/>
          </a:p>
        </p:txBody>
      </p:sp>
      <p:sp>
        <p:nvSpPr>
          <p:cNvPr id="7" name="Inhaltsplatzhalter 6">
            <a:extLst>
              <a:ext uri="{FF2B5EF4-FFF2-40B4-BE49-F238E27FC236}">
                <a16:creationId xmlns:a16="http://schemas.microsoft.com/office/drawing/2014/main" id="{ED121492-F516-0E02-5F27-69F5B009A6A3}"/>
              </a:ext>
            </a:extLst>
          </p:cNvPr>
          <p:cNvSpPr>
            <a:spLocks noGrp="1"/>
          </p:cNvSpPr>
          <p:nvPr>
            <p:ph idx="1"/>
          </p:nvPr>
        </p:nvSpPr>
        <p:spPr/>
        <p:txBody>
          <a:bodyPr>
            <a:normAutofit/>
          </a:bodyPr>
          <a:lstStyle/>
          <a:p>
            <a:pPr>
              <a:buFont typeface="Arial" panose="020B0604020202020204" pitchFamily="34" charset="0"/>
              <a:buChar char="•"/>
            </a:pPr>
            <a:endParaRPr lang="de-DE" sz="2600" b="1" dirty="0"/>
          </a:p>
          <a:p>
            <a:pPr>
              <a:lnSpc>
                <a:spcPct val="100000"/>
              </a:lnSpc>
              <a:buNone/>
            </a:pPr>
            <a:r>
              <a:rPr lang="de-DE" sz="2000" b="1" dirty="0"/>
              <a:t>Alternative: Marktbasierte Mobilität</a:t>
            </a:r>
          </a:p>
          <a:p>
            <a:pPr>
              <a:lnSpc>
                <a:spcPct val="100000"/>
              </a:lnSpc>
              <a:buFont typeface="Arial" panose="020B0604020202020204" pitchFamily="34" charset="0"/>
              <a:buChar char="•"/>
            </a:pPr>
            <a:r>
              <a:rPr lang="de-DE" sz="2000" b="1" dirty="0"/>
              <a:t>Haushaltsbezogenes staatliches Mobilitätsguthaben</a:t>
            </a:r>
            <a:r>
              <a:rPr lang="de-DE" sz="2000" dirty="0"/>
              <a:t> statt Bürokratie – sozial gestaffelt, flexibel nutzbar</a:t>
            </a:r>
          </a:p>
          <a:p>
            <a:pPr>
              <a:lnSpc>
                <a:spcPct val="100000"/>
              </a:lnSpc>
            </a:pPr>
            <a:r>
              <a:rPr lang="de-DE" sz="2000" dirty="0"/>
              <a:t>Die mitunter sehr </a:t>
            </a:r>
            <a:r>
              <a:rPr lang="de-DE" sz="2000" b="1" dirty="0"/>
              <a:t>kleinteilige und realitätsferne Angebotsfestlegung </a:t>
            </a:r>
            <a:r>
              <a:rPr lang="de-DE" sz="2000" dirty="0"/>
              <a:t>durch die Verkehrsbürokratie wäre dann weitgehend entbehrlich</a:t>
            </a:r>
          </a:p>
          <a:p>
            <a:pPr>
              <a:lnSpc>
                <a:spcPct val="100000"/>
              </a:lnSpc>
              <a:buFont typeface="Arial" panose="020B0604020202020204" pitchFamily="34" charset="0"/>
              <a:buChar char="•"/>
            </a:pPr>
            <a:r>
              <a:rPr lang="de-DE" sz="2000" b="1" dirty="0"/>
              <a:t>Marktwirtschaftliche Anreize für Verkehrsunternehmen für innovative, kundenfreundliche Angebote</a:t>
            </a:r>
            <a:r>
              <a:rPr lang="de-DE" sz="2000" dirty="0"/>
              <a:t> statt zentraler Steuerung</a:t>
            </a:r>
          </a:p>
        </p:txBody>
      </p:sp>
      <p:sp>
        <p:nvSpPr>
          <p:cNvPr id="8" name="Datumsplatzhalter 7">
            <a:extLst>
              <a:ext uri="{FF2B5EF4-FFF2-40B4-BE49-F238E27FC236}">
                <a16:creationId xmlns:a16="http://schemas.microsoft.com/office/drawing/2014/main" id="{81C0A429-82CD-ECD6-05BF-96B2C53F2B64}"/>
              </a:ext>
            </a:extLst>
          </p:cNvPr>
          <p:cNvSpPr>
            <a:spLocks noGrp="1"/>
          </p:cNvSpPr>
          <p:nvPr>
            <p:ph type="dt" sz="half" idx="10"/>
          </p:nvPr>
        </p:nvSpPr>
        <p:spPr/>
        <p:txBody>
          <a:bodyPr/>
          <a:lstStyle/>
          <a:p>
            <a:r>
              <a:rPr lang="de-DE"/>
              <a:t>26.03.2025</a:t>
            </a:r>
            <a:endParaRPr lang="de-CH"/>
          </a:p>
        </p:txBody>
      </p:sp>
      <p:sp>
        <p:nvSpPr>
          <p:cNvPr id="9" name="Fußzeilenplatzhalter 8">
            <a:extLst>
              <a:ext uri="{FF2B5EF4-FFF2-40B4-BE49-F238E27FC236}">
                <a16:creationId xmlns:a16="http://schemas.microsoft.com/office/drawing/2014/main" id="{1CD14595-C4CA-E980-E2B3-A557BF17ACA3}"/>
              </a:ext>
            </a:extLst>
          </p:cNvPr>
          <p:cNvSpPr>
            <a:spLocks noGrp="1"/>
          </p:cNvSpPr>
          <p:nvPr>
            <p:ph type="ftr" sz="quarter" idx="11"/>
          </p:nvPr>
        </p:nvSpPr>
        <p:spPr/>
        <p:txBody>
          <a:bodyPr/>
          <a:lstStyle/>
          <a:p>
            <a:r>
              <a:rPr lang="de-DE"/>
              <a:t>MEGATRENDS IM VERKEHR</a:t>
            </a:r>
            <a:endParaRPr lang="de-CH" dirty="0"/>
          </a:p>
        </p:txBody>
      </p:sp>
      <p:sp>
        <p:nvSpPr>
          <p:cNvPr id="3" name="Foliennummernplatzhalter 2">
            <a:extLst>
              <a:ext uri="{FF2B5EF4-FFF2-40B4-BE49-F238E27FC236}">
                <a16:creationId xmlns:a16="http://schemas.microsoft.com/office/drawing/2014/main" id="{494C1B6C-A5AF-D7D2-6806-B881BD1D1DA0}"/>
              </a:ext>
            </a:extLst>
          </p:cNvPr>
          <p:cNvSpPr>
            <a:spLocks noGrp="1"/>
          </p:cNvSpPr>
          <p:nvPr>
            <p:ph type="sldNum" sz="quarter" idx="12"/>
          </p:nvPr>
        </p:nvSpPr>
        <p:spPr/>
        <p:txBody>
          <a:bodyPr/>
          <a:lstStyle/>
          <a:p>
            <a:fld id="{550233A8-5EF5-4A6C-A817-54812BB2690E}" type="slidenum">
              <a:rPr lang="de-CH" smtClean="0"/>
              <a:t>32</a:t>
            </a:fld>
            <a:endParaRPr lang="de-CH"/>
          </a:p>
        </p:txBody>
      </p:sp>
    </p:spTree>
    <p:extLst>
      <p:ext uri="{BB962C8B-B14F-4D97-AF65-F5344CB8AC3E}">
        <p14:creationId xmlns:p14="http://schemas.microsoft.com/office/powerpoint/2010/main" val="13625827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1A96B5-1657-E946-32B5-84296F02A917}"/>
              </a:ext>
            </a:extLst>
          </p:cNvPr>
          <p:cNvSpPr>
            <a:spLocks noGrp="1"/>
          </p:cNvSpPr>
          <p:nvPr>
            <p:ph type="title"/>
          </p:nvPr>
        </p:nvSpPr>
        <p:spPr/>
        <p:txBody>
          <a:bodyPr/>
          <a:lstStyle/>
          <a:p>
            <a:r>
              <a:rPr lang="de-DE" dirty="0"/>
              <a:t>9-, 49- und 58-Euro-Ticket – </a:t>
            </a:r>
            <a:br>
              <a:rPr lang="de-DE" dirty="0"/>
            </a:br>
            <a:r>
              <a:rPr lang="de-DE" dirty="0"/>
              <a:t>Anspruch vs. Realität</a:t>
            </a:r>
            <a:endParaRPr lang="de-CH" dirty="0"/>
          </a:p>
        </p:txBody>
      </p:sp>
      <p:sp>
        <p:nvSpPr>
          <p:cNvPr id="3" name="Inhaltsplatzhalter 2">
            <a:extLst>
              <a:ext uri="{FF2B5EF4-FFF2-40B4-BE49-F238E27FC236}">
                <a16:creationId xmlns:a16="http://schemas.microsoft.com/office/drawing/2014/main" id="{B3F02270-FE86-92AA-F94A-711DF26665B5}"/>
              </a:ext>
            </a:extLst>
          </p:cNvPr>
          <p:cNvSpPr>
            <a:spLocks noGrp="1"/>
          </p:cNvSpPr>
          <p:nvPr>
            <p:ph idx="1"/>
          </p:nvPr>
        </p:nvSpPr>
        <p:spPr>
          <a:xfrm>
            <a:off x="838200" y="1825625"/>
            <a:ext cx="11043684" cy="4351338"/>
          </a:xfrm>
        </p:spPr>
        <p:txBody>
          <a:bodyPr>
            <a:normAutofit fontScale="70000" lnSpcReduction="20000"/>
          </a:bodyPr>
          <a:lstStyle/>
          <a:p>
            <a:pPr>
              <a:buFont typeface="Arial" panose="020B0604020202020204" pitchFamily="34" charset="0"/>
              <a:buChar char="•"/>
            </a:pPr>
            <a:endParaRPr lang="de-DE" sz="2400" dirty="0"/>
          </a:p>
          <a:p>
            <a:pPr>
              <a:lnSpc>
                <a:spcPct val="100000"/>
              </a:lnSpc>
              <a:buFont typeface="Arial" panose="020B0604020202020204" pitchFamily="34" charset="0"/>
              <a:buChar char="•"/>
            </a:pPr>
            <a:r>
              <a:rPr lang="de-DE" sz="2900" dirty="0"/>
              <a:t>Gute Absicht: Versuch, </a:t>
            </a:r>
            <a:r>
              <a:rPr lang="de-DE" sz="2900" b="1" dirty="0"/>
              <a:t>Kleinstaaterei und Tarifwirrwarr</a:t>
            </a:r>
            <a:r>
              <a:rPr lang="de-DE" sz="2900" dirty="0"/>
              <a:t> zu durchbrechen, bleibt aber eine </a:t>
            </a:r>
            <a:r>
              <a:rPr lang="de-DE" sz="2900" b="1" dirty="0"/>
              <a:t>Lösung im „kleinen Karo“</a:t>
            </a:r>
            <a:endParaRPr lang="de-DE" sz="2900" dirty="0"/>
          </a:p>
          <a:p>
            <a:pPr>
              <a:lnSpc>
                <a:spcPct val="100000"/>
              </a:lnSpc>
              <a:buFont typeface="Arial" panose="020B0604020202020204" pitchFamily="34" charset="0"/>
              <a:buChar char="•"/>
            </a:pPr>
            <a:r>
              <a:rPr lang="de-DE" sz="2900" b="1" dirty="0"/>
              <a:t>Bisherige Fake Etikettierungen: „Umweltticket“ und „Klimaticket“</a:t>
            </a:r>
            <a:r>
              <a:rPr lang="de-DE" sz="2900" dirty="0"/>
              <a:t> als Greenwashing ohne nachweisbare Wirkung</a:t>
            </a:r>
          </a:p>
          <a:p>
            <a:pPr>
              <a:lnSpc>
                <a:spcPct val="100000"/>
              </a:lnSpc>
              <a:buFont typeface="Arial" panose="020B0604020202020204" pitchFamily="34" charset="0"/>
              <a:buChar char="•"/>
            </a:pPr>
            <a:r>
              <a:rPr lang="de-DE" sz="2900" b="1" dirty="0"/>
              <a:t>„Modernisierungsschub“ und „größte Gemeinschaftsleistung der Branche“</a:t>
            </a:r>
            <a:r>
              <a:rPr lang="de-DE" sz="2900" dirty="0"/>
              <a:t> verschleiern die fehlende </a:t>
            </a:r>
            <a:r>
              <a:rPr lang="de-DE" sz="2900" b="1" dirty="0"/>
              <a:t>Digitalisierung und Innovationskraft</a:t>
            </a:r>
            <a:endParaRPr lang="de-DE" sz="2900" dirty="0"/>
          </a:p>
          <a:p>
            <a:pPr>
              <a:lnSpc>
                <a:spcPct val="100000"/>
              </a:lnSpc>
              <a:buFont typeface="Arial" panose="020B0604020202020204" pitchFamily="34" charset="0"/>
              <a:buChar char="•"/>
            </a:pPr>
            <a:r>
              <a:rPr lang="de-DE" sz="2900" b="1" dirty="0"/>
              <a:t>„Kassenschlager und Riesenerfolg“</a:t>
            </a:r>
            <a:r>
              <a:rPr lang="de-DE" sz="2900" dirty="0"/>
              <a:t> erinnert an verkaufte Cocktails in einer </a:t>
            </a:r>
            <a:r>
              <a:rPr lang="de-DE" sz="2900" b="1" dirty="0"/>
              <a:t>Happy Hour</a:t>
            </a:r>
            <a:r>
              <a:rPr lang="de-DE" sz="2900" dirty="0"/>
              <a:t> – kurzfristig beliebt, aber ohne nachhaltige Effekte</a:t>
            </a:r>
          </a:p>
          <a:p>
            <a:pPr>
              <a:lnSpc>
                <a:spcPct val="100000"/>
              </a:lnSpc>
              <a:buFont typeface="Arial" panose="020B0604020202020204" pitchFamily="34" charset="0"/>
              <a:buChar char="•"/>
            </a:pPr>
            <a:r>
              <a:rPr lang="de-DE" sz="2900" dirty="0"/>
              <a:t>Die auch zu findende </a:t>
            </a:r>
            <a:r>
              <a:rPr lang="de-DE" sz="2900" b="1" dirty="0"/>
              <a:t>Gleichsetzung mit der „Entdeckung Amerikas“</a:t>
            </a:r>
            <a:r>
              <a:rPr lang="de-DE" sz="2900" dirty="0"/>
              <a:t> lassen einen sprachlos zurück</a:t>
            </a:r>
          </a:p>
          <a:p>
            <a:pPr marL="0" indent="0">
              <a:buNone/>
            </a:pPr>
            <a:endParaRPr lang="de-DE" dirty="0"/>
          </a:p>
          <a:p>
            <a:pPr marL="0" indent="0">
              <a:buNone/>
            </a:pPr>
            <a:r>
              <a:rPr lang="de-DE" sz="3400" dirty="0">
                <a:solidFill>
                  <a:schemeClr val="accent3">
                    <a:lumMod val="75000"/>
                  </a:schemeClr>
                </a:solidFill>
              </a:rPr>
              <a:t>➡ </a:t>
            </a:r>
            <a:r>
              <a:rPr lang="de-DE" sz="3400" b="1" dirty="0">
                <a:solidFill>
                  <a:schemeClr val="accent3">
                    <a:lumMod val="75000"/>
                  </a:schemeClr>
                </a:solidFill>
              </a:rPr>
              <a:t>Das Ticket allein bringt keine Verkehrswende – echte Reformen sind nötig</a:t>
            </a:r>
            <a:endParaRPr lang="de-DE" sz="3400" dirty="0">
              <a:solidFill>
                <a:schemeClr val="accent3">
                  <a:lumMod val="75000"/>
                </a:schemeClr>
              </a:solidFill>
            </a:endParaRPr>
          </a:p>
          <a:p>
            <a:endParaRPr lang="de-CH" dirty="0"/>
          </a:p>
        </p:txBody>
      </p:sp>
      <p:sp>
        <p:nvSpPr>
          <p:cNvPr id="4" name="Datumsplatzhalter 3">
            <a:extLst>
              <a:ext uri="{FF2B5EF4-FFF2-40B4-BE49-F238E27FC236}">
                <a16:creationId xmlns:a16="http://schemas.microsoft.com/office/drawing/2014/main" id="{59A2A120-1EE5-1774-27D6-363D4262D2A3}"/>
              </a:ext>
            </a:extLst>
          </p:cNvPr>
          <p:cNvSpPr>
            <a:spLocks noGrp="1"/>
          </p:cNvSpPr>
          <p:nvPr>
            <p:ph type="dt" sz="half" idx="10"/>
          </p:nvPr>
        </p:nvSpPr>
        <p:spPr/>
        <p:txBody>
          <a:bodyPr/>
          <a:lstStyle/>
          <a:p>
            <a:r>
              <a:rPr lang="de-DE"/>
              <a:t>26.03.2025</a:t>
            </a:r>
            <a:endParaRPr lang="de-CH"/>
          </a:p>
        </p:txBody>
      </p:sp>
      <p:sp>
        <p:nvSpPr>
          <p:cNvPr id="5" name="Fußzeilenplatzhalter 4">
            <a:extLst>
              <a:ext uri="{FF2B5EF4-FFF2-40B4-BE49-F238E27FC236}">
                <a16:creationId xmlns:a16="http://schemas.microsoft.com/office/drawing/2014/main" id="{C37BE271-6337-21E4-89C3-E8442DA49140}"/>
              </a:ext>
            </a:extLst>
          </p:cNvPr>
          <p:cNvSpPr>
            <a:spLocks noGrp="1"/>
          </p:cNvSpPr>
          <p:nvPr>
            <p:ph type="ftr" sz="quarter" idx="11"/>
          </p:nvPr>
        </p:nvSpPr>
        <p:spPr/>
        <p:txBody>
          <a:bodyPr/>
          <a:lstStyle/>
          <a:p>
            <a:r>
              <a:rPr lang="de-DE"/>
              <a:t>MEGATRENDS IM VERKEHR</a:t>
            </a:r>
            <a:endParaRPr lang="de-CH" dirty="0"/>
          </a:p>
        </p:txBody>
      </p:sp>
      <p:sp>
        <p:nvSpPr>
          <p:cNvPr id="6" name="Foliennummernplatzhalter 5">
            <a:extLst>
              <a:ext uri="{FF2B5EF4-FFF2-40B4-BE49-F238E27FC236}">
                <a16:creationId xmlns:a16="http://schemas.microsoft.com/office/drawing/2014/main" id="{DDBB7244-4694-3AB1-60E4-A5659CF51ADF}"/>
              </a:ext>
            </a:extLst>
          </p:cNvPr>
          <p:cNvSpPr>
            <a:spLocks noGrp="1"/>
          </p:cNvSpPr>
          <p:nvPr>
            <p:ph type="sldNum" sz="quarter" idx="12"/>
          </p:nvPr>
        </p:nvSpPr>
        <p:spPr/>
        <p:txBody>
          <a:bodyPr/>
          <a:lstStyle/>
          <a:p>
            <a:fld id="{550233A8-5EF5-4A6C-A817-54812BB2690E}" type="slidenum">
              <a:rPr lang="de-CH" smtClean="0"/>
              <a:t>33</a:t>
            </a:fld>
            <a:endParaRPr lang="de-CH"/>
          </a:p>
        </p:txBody>
      </p:sp>
    </p:spTree>
    <p:extLst>
      <p:ext uri="{BB962C8B-B14F-4D97-AF65-F5344CB8AC3E}">
        <p14:creationId xmlns:p14="http://schemas.microsoft.com/office/powerpoint/2010/main" val="30662619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916CB3-A6E2-5A04-F824-8575045CA57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B004403-C5FA-0C59-5CE3-D229EA5FD7A7}"/>
              </a:ext>
            </a:extLst>
          </p:cNvPr>
          <p:cNvSpPr>
            <a:spLocks noGrp="1"/>
          </p:cNvSpPr>
          <p:nvPr>
            <p:ph type="title"/>
          </p:nvPr>
        </p:nvSpPr>
        <p:spPr/>
        <p:txBody>
          <a:bodyPr/>
          <a:lstStyle/>
          <a:p>
            <a:r>
              <a:rPr lang="de-DE" dirty="0"/>
              <a:t>FAKT: Ein teures Goodie für </a:t>
            </a:r>
            <a:br>
              <a:rPr lang="de-DE" dirty="0"/>
            </a:br>
            <a:r>
              <a:rPr lang="de-DE" dirty="0"/>
              <a:t>Großstadt-Pendler</a:t>
            </a:r>
            <a:endParaRPr lang="de-CH" dirty="0"/>
          </a:p>
        </p:txBody>
      </p:sp>
      <p:sp>
        <p:nvSpPr>
          <p:cNvPr id="7" name="Inhaltsplatzhalter 6">
            <a:extLst>
              <a:ext uri="{FF2B5EF4-FFF2-40B4-BE49-F238E27FC236}">
                <a16:creationId xmlns:a16="http://schemas.microsoft.com/office/drawing/2014/main" id="{54928129-A53A-E6D0-DC73-BF5BE9382719}"/>
              </a:ext>
            </a:extLst>
          </p:cNvPr>
          <p:cNvSpPr>
            <a:spLocks noGrp="1"/>
          </p:cNvSpPr>
          <p:nvPr>
            <p:ph idx="1"/>
          </p:nvPr>
        </p:nvSpPr>
        <p:spPr/>
        <p:txBody>
          <a:bodyPr>
            <a:normAutofit/>
          </a:bodyPr>
          <a:lstStyle/>
          <a:p>
            <a:pPr>
              <a:buNone/>
            </a:pPr>
            <a:endParaRPr lang="de-DE" sz="2000" dirty="0"/>
          </a:p>
          <a:p>
            <a:pPr>
              <a:buFont typeface="Arial" panose="020B0604020202020204" pitchFamily="34" charset="0"/>
              <a:buChar char="•"/>
            </a:pPr>
            <a:r>
              <a:rPr lang="de-DE" sz="2000" b="1" dirty="0"/>
              <a:t>Großstadt-Pendler profitieren</a:t>
            </a:r>
            <a:r>
              <a:rPr lang="de-DE" sz="2000" dirty="0"/>
              <a:t> – bereits bisher schon nachgefragte ÖPNV-Tickets werden nun noch stärker </a:t>
            </a:r>
            <a:r>
              <a:rPr lang="de-DE" sz="2000" b="1" dirty="0"/>
              <a:t>vom Steuerzahler subventioniert</a:t>
            </a:r>
            <a:endParaRPr lang="de-DE" sz="2000" dirty="0"/>
          </a:p>
          <a:p>
            <a:pPr>
              <a:buFont typeface="Arial" panose="020B0604020202020204" pitchFamily="34" charset="0"/>
              <a:buChar char="•"/>
            </a:pPr>
            <a:r>
              <a:rPr lang="de-DE" sz="2000" b="1" dirty="0"/>
              <a:t>Ländlicher Raum bleibt benachteiligt</a:t>
            </a:r>
            <a:r>
              <a:rPr lang="de-DE" sz="2000" dirty="0"/>
              <a:t> – durch das verschleuderte Geld fehlen Mittel für einen </a:t>
            </a:r>
            <a:r>
              <a:rPr lang="de-DE" sz="2000" b="1" dirty="0"/>
              <a:t>nachfragegerechten ÖPNV</a:t>
            </a:r>
            <a:r>
              <a:rPr lang="de-DE" sz="2000" dirty="0"/>
              <a:t> und </a:t>
            </a:r>
            <a:r>
              <a:rPr lang="de-DE" sz="2000" b="1" dirty="0"/>
              <a:t>Infrastrukturausbau</a:t>
            </a:r>
            <a:endParaRPr lang="de-DE" sz="2000" dirty="0"/>
          </a:p>
          <a:p>
            <a:pPr>
              <a:buFont typeface="Arial" panose="020B0604020202020204" pitchFamily="34" charset="0"/>
              <a:buChar char="•"/>
            </a:pPr>
            <a:r>
              <a:rPr lang="de-DE" sz="2000" b="1" dirty="0"/>
              <a:t>Kaum Effekt für Klimaschutz</a:t>
            </a:r>
            <a:r>
              <a:rPr lang="de-DE" sz="2000" dirty="0"/>
              <a:t> – Autonutzung bleibt hoch, Emissionsrückgang minimal</a:t>
            </a:r>
          </a:p>
          <a:p>
            <a:pPr>
              <a:buFont typeface="Arial" panose="020B0604020202020204" pitchFamily="34" charset="0"/>
              <a:buChar char="•"/>
            </a:pPr>
            <a:r>
              <a:rPr lang="de-DE" sz="2000" b="1" dirty="0"/>
              <a:t>Nehmen sie Geldgeschenke mal wieder zurück</a:t>
            </a:r>
            <a:r>
              <a:rPr lang="de-DE" sz="2000" dirty="0"/>
              <a:t> – Einmal verteilte Geldgeschenke bleiben, weil es an </a:t>
            </a:r>
            <a:r>
              <a:rPr lang="de-DE" sz="2000" b="1" dirty="0"/>
              <a:t>Ehrlichkeit und politischer Kraft</a:t>
            </a:r>
            <a:r>
              <a:rPr lang="de-DE" sz="2000" dirty="0"/>
              <a:t> fehlt </a:t>
            </a:r>
          </a:p>
          <a:p>
            <a:pPr marL="0" indent="0">
              <a:buNone/>
            </a:pPr>
            <a:endParaRPr lang="de-DE" sz="2000" dirty="0"/>
          </a:p>
          <a:p>
            <a:pPr marL="0" indent="0">
              <a:buNone/>
            </a:pPr>
            <a:r>
              <a:rPr lang="de-DE" sz="2400" dirty="0">
                <a:solidFill>
                  <a:schemeClr val="accent3">
                    <a:lumMod val="75000"/>
                  </a:schemeClr>
                </a:solidFill>
              </a:rPr>
              <a:t>➡ </a:t>
            </a:r>
            <a:r>
              <a:rPr lang="de-DE" sz="2400" b="1" dirty="0">
                <a:solidFill>
                  <a:schemeClr val="accent3">
                    <a:lumMod val="75000"/>
                  </a:schemeClr>
                </a:solidFill>
              </a:rPr>
              <a:t>Ungerechtfertigte Subventionen ohne nachhaltige Wirkung – Verkehrspolitik braucht echte Reformen</a:t>
            </a:r>
            <a:endParaRPr lang="de-DE" sz="2400" dirty="0">
              <a:solidFill>
                <a:schemeClr val="accent3">
                  <a:lumMod val="75000"/>
                </a:schemeClr>
              </a:solidFill>
            </a:endParaRPr>
          </a:p>
          <a:p>
            <a:pPr>
              <a:buNone/>
            </a:pPr>
            <a:endParaRPr lang="de-DE" sz="3600" dirty="0"/>
          </a:p>
        </p:txBody>
      </p:sp>
      <p:sp>
        <p:nvSpPr>
          <p:cNvPr id="8" name="Datumsplatzhalter 7">
            <a:extLst>
              <a:ext uri="{FF2B5EF4-FFF2-40B4-BE49-F238E27FC236}">
                <a16:creationId xmlns:a16="http://schemas.microsoft.com/office/drawing/2014/main" id="{EB0C1B23-581C-9E57-5003-678D51C3A0CC}"/>
              </a:ext>
            </a:extLst>
          </p:cNvPr>
          <p:cNvSpPr>
            <a:spLocks noGrp="1"/>
          </p:cNvSpPr>
          <p:nvPr>
            <p:ph type="dt" sz="half" idx="10"/>
          </p:nvPr>
        </p:nvSpPr>
        <p:spPr/>
        <p:txBody>
          <a:bodyPr/>
          <a:lstStyle/>
          <a:p>
            <a:r>
              <a:rPr lang="de-DE"/>
              <a:t>26.03.2025</a:t>
            </a:r>
            <a:endParaRPr lang="de-CH"/>
          </a:p>
        </p:txBody>
      </p:sp>
      <p:sp>
        <p:nvSpPr>
          <p:cNvPr id="9" name="Fußzeilenplatzhalter 8">
            <a:extLst>
              <a:ext uri="{FF2B5EF4-FFF2-40B4-BE49-F238E27FC236}">
                <a16:creationId xmlns:a16="http://schemas.microsoft.com/office/drawing/2014/main" id="{A146C7E6-6147-3B23-739A-0EAE89554441}"/>
              </a:ext>
            </a:extLst>
          </p:cNvPr>
          <p:cNvSpPr>
            <a:spLocks noGrp="1"/>
          </p:cNvSpPr>
          <p:nvPr>
            <p:ph type="ftr" sz="quarter" idx="11"/>
          </p:nvPr>
        </p:nvSpPr>
        <p:spPr/>
        <p:txBody>
          <a:bodyPr/>
          <a:lstStyle/>
          <a:p>
            <a:r>
              <a:rPr lang="de-DE"/>
              <a:t>MEGATRENDS IM VERKEHR</a:t>
            </a:r>
            <a:endParaRPr lang="de-CH" dirty="0"/>
          </a:p>
        </p:txBody>
      </p:sp>
      <p:sp>
        <p:nvSpPr>
          <p:cNvPr id="3" name="Foliennummernplatzhalter 2">
            <a:extLst>
              <a:ext uri="{FF2B5EF4-FFF2-40B4-BE49-F238E27FC236}">
                <a16:creationId xmlns:a16="http://schemas.microsoft.com/office/drawing/2014/main" id="{2F26AE94-9B01-2A82-54DB-51D363E960F3}"/>
              </a:ext>
            </a:extLst>
          </p:cNvPr>
          <p:cNvSpPr>
            <a:spLocks noGrp="1"/>
          </p:cNvSpPr>
          <p:nvPr>
            <p:ph type="sldNum" sz="quarter" idx="12"/>
          </p:nvPr>
        </p:nvSpPr>
        <p:spPr/>
        <p:txBody>
          <a:bodyPr/>
          <a:lstStyle/>
          <a:p>
            <a:fld id="{550233A8-5EF5-4A6C-A817-54812BB2690E}" type="slidenum">
              <a:rPr lang="de-CH" smtClean="0"/>
              <a:t>34</a:t>
            </a:fld>
            <a:endParaRPr lang="de-CH"/>
          </a:p>
        </p:txBody>
      </p:sp>
    </p:spTree>
    <p:extLst>
      <p:ext uri="{BB962C8B-B14F-4D97-AF65-F5344CB8AC3E}">
        <p14:creationId xmlns:p14="http://schemas.microsoft.com/office/powerpoint/2010/main" val="27289977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7B4791-4A62-76B6-B1CD-D7B8B90C270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CE9E4E3-5B59-8CBF-191F-C1E242032A2A}"/>
              </a:ext>
            </a:extLst>
          </p:cNvPr>
          <p:cNvSpPr>
            <a:spLocks noGrp="1"/>
          </p:cNvSpPr>
          <p:nvPr>
            <p:ph type="title"/>
          </p:nvPr>
        </p:nvSpPr>
        <p:spPr/>
        <p:txBody>
          <a:bodyPr>
            <a:normAutofit/>
          </a:bodyPr>
          <a:lstStyle/>
          <a:p>
            <a:r>
              <a:rPr lang="de-DE" sz="4000" dirty="0"/>
              <a:t>FAKT: Das Deutschlandticket – </a:t>
            </a:r>
            <a:br>
              <a:rPr lang="de-DE" sz="4000" dirty="0"/>
            </a:br>
            <a:r>
              <a:rPr lang="de-DE" sz="4000" dirty="0"/>
              <a:t>Viel Kosten, wenig Wirkung</a:t>
            </a:r>
            <a:endParaRPr lang="de-CH" sz="4000" dirty="0"/>
          </a:p>
        </p:txBody>
      </p:sp>
      <p:sp>
        <p:nvSpPr>
          <p:cNvPr id="7" name="Inhaltsplatzhalter 6">
            <a:extLst>
              <a:ext uri="{FF2B5EF4-FFF2-40B4-BE49-F238E27FC236}">
                <a16:creationId xmlns:a16="http://schemas.microsoft.com/office/drawing/2014/main" id="{F3954DB3-0EB2-66EF-BF5C-92D19CB9C0C1}"/>
              </a:ext>
            </a:extLst>
          </p:cNvPr>
          <p:cNvSpPr>
            <a:spLocks noGrp="1"/>
          </p:cNvSpPr>
          <p:nvPr>
            <p:ph idx="1"/>
          </p:nvPr>
        </p:nvSpPr>
        <p:spPr>
          <a:xfrm>
            <a:off x="838199" y="1825625"/>
            <a:ext cx="10804451" cy="4351338"/>
          </a:xfrm>
        </p:spPr>
        <p:txBody>
          <a:bodyPr>
            <a:normAutofit fontScale="25000" lnSpcReduction="20000"/>
          </a:bodyPr>
          <a:lstStyle/>
          <a:p>
            <a:pPr>
              <a:buFont typeface="Arial" panose="020B0604020202020204" pitchFamily="34" charset="0"/>
              <a:buChar char="•"/>
            </a:pPr>
            <a:endParaRPr lang="de-DE" sz="2000" b="1" dirty="0"/>
          </a:p>
          <a:p>
            <a:pPr>
              <a:lnSpc>
                <a:spcPct val="100000"/>
              </a:lnSpc>
              <a:buFont typeface="Arial" panose="020B0604020202020204" pitchFamily="34" charset="0"/>
              <a:buChar char="•"/>
            </a:pPr>
            <a:endParaRPr lang="de-DE" sz="8000" b="1" dirty="0"/>
          </a:p>
          <a:p>
            <a:pPr>
              <a:lnSpc>
                <a:spcPct val="100000"/>
              </a:lnSpc>
              <a:buFont typeface="Arial" panose="020B0604020202020204" pitchFamily="34" charset="0"/>
              <a:buChar char="•"/>
            </a:pPr>
            <a:r>
              <a:rPr lang="de-DE" sz="8000" b="1" dirty="0"/>
              <a:t>Kaum neue ÖPNV-Nutzer – die 13,5 Mio. Ticketkäufer sind überwiegend Tarifwechsler, es profitiert nicht die Umwelt</a:t>
            </a:r>
          </a:p>
          <a:p>
            <a:pPr>
              <a:lnSpc>
                <a:spcPct val="100000"/>
              </a:lnSpc>
              <a:buFont typeface="Arial" panose="020B0604020202020204" pitchFamily="34" charset="0"/>
              <a:buChar char="•"/>
            </a:pPr>
            <a:r>
              <a:rPr lang="de-DE" sz="8000" b="1" dirty="0"/>
              <a:t>Auch einkommensstarke Pendler in den Metropolregionen profitieren im besonderen Maße, ländlicher Raum bleibt benachteiligt</a:t>
            </a:r>
            <a:endParaRPr lang="de-DE" sz="8000" dirty="0"/>
          </a:p>
          <a:p>
            <a:pPr>
              <a:lnSpc>
                <a:spcPct val="100000"/>
              </a:lnSpc>
              <a:buFont typeface="Arial" panose="020B0604020202020204" pitchFamily="34" charset="0"/>
              <a:buChar char="•"/>
            </a:pPr>
            <a:r>
              <a:rPr lang="de-DE" sz="8000" b="1" dirty="0"/>
              <a:t>Induzierte zusätzliche Verkehre </a:t>
            </a:r>
            <a:r>
              <a:rPr lang="de-DE" sz="8000" dirty="0"/>
              <a:t>insbesondere an Wochenenden und in den Sommermonaten </a:t>
            </a:r>
          </a:p>
          <a:p>
            <a:pPr>
              <a:lnSpc>
                <a:spcPct val="100000"/>
              </a:lnSpc>
              <a:buFont typeface="Arial" panose="020B0604020202020204" pitchFamily="34" charset="0"/>
              <a:buChar char="•"/>
            </a:pPr>
            <a:r>
              <a:rPr lang="de-DE" sz="8000" b="1" dirty="0"/>
              <a:t>Permanenter Finanzstreit, </a:t>
            </a:r>
            <a:r>
              <a:rPr lang="de-DE" sz="8000" dirty="0"/>
              <a:t>wer die Kosten tragen soll</a:t>
            </a:r>
          </a:p>
          <a:p>
            <a:pPr>
              <a:lnSpc>
                <a:spcPct val="100000"/>
              </a:lnSpc>
              <a:buFont typeface="Arial" panose="020B0604020202020204" pitchFamily="34" charset="0"/>
              <a:buChar char="•"/>
            </a:pPr>
            <a:r>
              <a:rPr lang="de-DE" sz="8000" b="1" dirty="0"/>
              <a:t>Aufbau vielfältiger neuer Bürokratien</a:t>
            </a:r>
          </a:p>
          <a:p>
            <a:pPr>
              <a:lnSpc>
                <a:spcPct val="100000"/>
              </a:lnSpc>
            </a:pPr>
            <a:r>
              <a:rPr lang="de-DE" sz="8000" b="1" dirty="0"/>
              <a:t>Einnahmeausfälle gefährden zunehmend den ÖPNV-Ausbau</a:t>
            </a:r>
            <a:endParaRPr lang="de-DE" sz="8000" dirty="0"/>
          </a:p>
          <a:p>
            <a:pPr>
              <a:buNone/>
            </a:pPr>
            <a:endParaRPr lang="de-DE" sz="2000" dirty="0"/>
          </a:p>
        </p:txBody>
      </p:sp>
      <p:sp>
        <p:nvSpPr>
          <p:cNvPr id="8" name="Datumsplatzhalter 7">
            <a:extLst>
              <a:ext uri="{FF2B5EF4-FFF2-40B4-BE49-F238E27FC236}">
                <a16:creationId xmlns:a16="http://schemas.microsoft.com/office/drawing/2014/main" id="{F32725F6-5E89-9C27-89EB-5C149D8135F0}"/>
              </a:ext>
            </a:extLst>
          </p:cNvPr>
          <p:cNvSpPr>
            <a:spLocks noGrp="1"/>
          </p:cNvSpPr>
          <p:nvPr>
            <p:ph type="dt" sz="half" idx="10"/>
          </p:nvPr>
        </p:nvSpPr>
        <p:spPr/>
        <p:txBody>
          <a:bodyPr/>
          <a:lstStyle/>
          <a:p>
            <a:r>
              <a:rPr lang="de-DE"/>
              <a:t>26.03.2025</a:t>
            </a:r>
            <a:endParaRPr lang="de-CH"/>
          </a:p>
        </p:txBody>
      </p:sp>
      <p:sp>
        <p:nvSpPr>
          <p:cNvPr id="9" name="Fußzeilenplatzhalter 8">
            <a:extLst>
              <a:ext uri="{FF2B5EF4-FFF2-40B4-BE49-F238E27FC236}">
                <a16:creationId xmlns:a16="http://schemas.microsoft.com/office/drawing/2014/main" id="{DBE14D0D-1B1B-067D-D525-147EBC18C2BA}"/>
              </a:ext>
            </a:extLst>
          </p:cNvPr>
          <p:cNvSpPr>
            <a:spLocks noGrp="1"/>
          </p:cNvSpPr>
          <p:nvPr>
            <p:ph type="ftr" sz="quarter" idx="11"/>
          </p:nvPr>
        </p:nvSpPr>
        <p:spPr/>
        <p:txBody>
          <a:bodyPr/>
          <a:lstStyle/>
          <a:p>
            <a:r>
              <a:rPr lang="de-DE"/>
              <a:t>MEGATRENDS IM VERKEHR</a:t>
            </a:r>
            <a:endParaRPr lang="de-CH" dirty="0"/>
          </a:p>
        </p:txBody>
      </p:sp>
      <p:sp>
        <p:nvSpPr>
          <p:cNvPr id="3" name="Foliennummernplatzhalter 2">
            <a:extLst>
              <a:ext uri="{FF2B5EF4-FFF2-40B4-BE49-F238E27FC236}">
                <a16:creationId xmlns:a16="http://schemas.microsoft.com/office/drawing/2014/main" id="{4F1D8466-9A97-8C00-098B-5A730212BD6D}"/>
              </a:ext>
            </a:extLst>
          </p:cNvPr>
          <p:cNvSpPr>
            <a:spLocks noGrp="1"/>
          </p:cNvSpPr>
          <p:nvPr>
            <p:ph type="sldNum" sz="quarter" idx="12"/>
          </p:nvPr>
        </p:nvSpPr>
        <p:spPr/>
        <p:txBody>
          <a:bodyPr/>
          <a:lstStyle/>
          <a:p>
            <a:fld id="{550233A8-5EF5-4A6C-A817-54812BB2690E}" type="slidenum">
              <a:rPr lang="de-CH" smtClean="0"/>
              <a:t>35</a:t>
            </a:fld>
            <a:endParaRPr lang="de-CH"/>
          </a:p>
        </p:txBody>
      </p:sp>
    </p:spTree>
    <p:extLst>
      <p:ext uri="{BB962C8B-B14F-4D97-AF65-F5344CB8AC3E}">
        <p14:creationId xmlns:p14="http://schemas.microsoft.com/office/powerpoint/2010/main" val="6135584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D5795D-20D9-DA50-9AA9-20484F83FCC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2096A8E-1F9B-1E7B-87FD-F19DBE21B28A}"/>
              </a:ext>
            </a:extLst>
          </p:cNvPr>
          <p:cNvSpPr>
            <a:spLocks noGrp="1"/>
          </p:cNvSpPr>
          <p:nvPr>
            <p:ph type="title"/>
          </p:nvPr>
        </p:nvSpPr>
        <p:spPr/>
        <p:txBody>
          <a:bodyPr>
            <a:normAutofit/>
          </a:bodyPr>
          <a:lstStyle/>
          <a:p>
            <a:r>
              <a:rPr lang="de-DE" sz="4000" dirty="0"/>
              <a:t>FAKT: Das Deutschlandticket – </a:t>
            </a:r>
            <a:br>
              <a:rPr lang="de-DE" sz="4000" dirty="0"/>
            </a:br>
            <a:r>
              <a:rPr lang="de-DE" sz="4000" dirty="0"/>
              <a:t>Viel Kosten, wenig Wirkung</a:t>
            </a:r>
            <a:endParaRPr lang="de-CH" sz="4000" dirty="0"/>
          </a:p>
        </p:txBody>
      </p:sp>
      <p:sp>
        <p:nvSpPr>
          <p:cNvPr id="7" name="Inhaltsplatzhalter 6">
            <a:extLst>
              <a:ext uri="{FF2B5EF4-FFF2-40B4-BE49-F238E27FC236}">
                <a16:creationId xmlns:a16="http://schemas.microsoft.com/office/drawing/2014/main" id="{A9032080-2FD6-5AFA-CE41-453B1AF09F04}"/>
              </a:ext>
            </a:extLst>
          </p:cNvPr>
          <p:cNvSpPr>
            <a:spLocks noGrp="1"/>
          </p:cNvSpPr>
          <p:nvPr>
            <p:ph idx="1"/>
          </p:nvPr>
        </p:nvSpPr>
        <p:spPr>
          <a:xfrm>
            <a:off x="838199" y="1825625"/>
            <a:ext cx="10804451" cy="4351338"/>
          </a:xfrm>
        </p:spPr>
        <p:txBody>
          <a:bodyPr>
            <a:normAutofit/>
          </a:bodyPr>
          <a:lstStyle/>
          <a:p>
            <a:pPr marL="0" indent="0">
              <a:buNone/>
            </a:pPr>
            <a:endParaRPr lang="de-DE" sz="2000" b="1" dirty="0"/>
          </a:p>
          <a:p>
            <a:pPr>
              <a:lnSpc>
                <a:spcPct val="100000"/>
              </a:lnSpc>
              <a:buNone/>
            </a:pPr>
            <a:r>
              <a:rPr lang="de-DE" sz="2000" b="1" dirty="0"/>
              <a:t>Bessere Alternative: Nutzerfinanzierte Mobilität </a:t>
            </a:r>
            <a:r>
              <a:rPr lang="de-DE" sz="2000" dirty="0"/>
              <a:t>(siehe vorstehend)</a:t>
            </a:r>
          </a:p>
          <a:p>
            <a:pPr>
              <a:lnSpc>
                <a:spcPct val="100000"/>
              </a:lnSpc>
              <a:buFont typeface="Arial" panose="020B0604020202020204" pitchFamily="34" charset="0"/>
              <a:buChar char="•"/>
            </a:pPr>
            <a:r>
              <a:rPr lang="de-DE" sz="2000" b="1" dirty="0"/>
              <a:t>Digitale Mobilitätsbudgets statt pauschaler Subventionen</a:t>
            </a:r>
            <a:endParaRPr lang="de-DE" sz="2000" dirty="0"/>
          </a:p>
          <a:p>
            <a:pPr>
              <a:lnSpc>
                <a:spcPct val="100000"/>
              </a:lnSpc>
              <a:buFont typeface="Arial" panose="020B0604020202020204" pitchFamily="34" charset="0"/>
              <a:buChar char="•"/>
            </a:pPr>
            <a:r>
              <a:rPr lang="de-DE" sz="2000" b="1" dirty="0"/>
              <a:t>Effizientere Mittelverwendung für Angebotsausbau</a:t>
            </a:r>
            <a:endParaRPr lang="de-DE" sz="2000" dirty="0"/>
          </a:p>
          <a:p>
            <a:pPr marL="0" indent="0">
              <a:buNone/>
            </a:pPr>
            <a:endParaRPr lang="de-DE" sz="2200" dirty="0"/>
          </a:p>
          <a:p>
            <a:pPr marL="0" indent="0">
              <a:buNone/>
            </a:pPr>
            <a:r>
              <a:rPr lang="de-DE" sz="2400" dirty="0">
                <a:solidFill>
                  <a:schemeClr val="accent3">
                    <a:lumMod val="75000"/>
                  </a:schemeClr>
                </a:solidFill>
              </a:rPr>
              <a:t>➡ </a:t>
            </a:r>
            <a:r>
              <a:rPr lang="de-DE" sz="2400" b="1" dirty="0">
                <a:solidFill>
                  <a:schemeClr val="accent3">
                    <a:lumMod val="75000"/>
                  </a:schemeClr>
                </a:solidFill>
              </a:rPr>
              <a:t>Subventionen allein reichen nicht – echte Reformen sind nötig</a:t>
            </a:r>
            <a:endParaRPr lang="de-DE" sz="2400" dirty="0">
              <a:solidFill>
                <a:schemeClr val="accent3">
                  <a:lumMod val="75000"/>
                </a:schemeClr>
              </a:solidFill>
            </a:endParaRPr>
          </a:p>
          <a:p>
            <a:pPr>
              <a:buNone/>
            </a:pPr>
            <a:endParaRPr lang="de-DE" sz="2000" dirty="0"/>
          </a:p>
        </p:txBody>
      </p:sp>
      <p:sp>
        <p:nvSpPr>
          <p:cNvPr id="8" name="Datumsplatzhalter 7">
            <a:extLst>
              <a:ext uri="{FF2B5EF4-FFF2-40B4-BE49-F238E27FC236}">
                <a16:creationId xmlns:a16="http://schemas.microsoft.com/office/drawing/2014/main" id="{255EF7AA-6A55-9308-B760-FA6C4BF2F26D}"/>
              </a:ext>
            </a:extLst>
          </p:cNvPr>
          <p:cNvSpPr>
            <a:spLocks noGrp="1"/>
          </p:cNvSpPr>
          <p:nvPr>
            <p:ph type="dt" sz="half" idx="10"/>
          </p:nvPr>
        </p:nvSpPr>
        <p:spPr/>
        <p:txBody>
          <a:bodyPr/>
          <a:lstStyle/>
          <a:p>
            <a:r>
              <a:rPr lang="de-DE"/>
              <a:t>26.03.2025</a:t>
            </a:r>
            <a:endParaRPr lang="de-CH"/>
          </a:p>
        </p:txBody>
      </p:sp>
      <p:sp>
        <p:nvSpPr>
          <p:cNvPr id="9" name="Fußzeilenplatzhalter 8">
            <a:extLst>
              <a:ext uri="{FF2B5EF4-FFF2-40B4-BE49-F238E27FC236}">
                <a16:creationId xmlns:a16="http://schemas.microsoft.com/office/drawing/2014/main" id="{9CD04578-7587-1A36-51B1-363D95918E03}"/>
              </a:ext>
            </a:extLst>
          </p:cNvPr>
          <p:cNvSpPr>
            <a:spLocks noGrp="1"/>
          </p:cNvSpPr>
          <p:nvPr>
            <p:ph type="ftr" sz="quarter" idx="11"/>
          </p:nvPr>
        </p:nvSpPr>
        <p:spPr/>
        <p:txBody>
          <a:bodyPr/>
          <a:lstStyle/>
          <a:p>
            <a:r>
              <a:rPr lang="de-DE"/>
              <a:t>MEGATRENDS IM VERKEHR</a:t>
            </a:r>
            <a:endParaRPr lang="de-CH" dirty="0"/>
          </a:p>
        </p:txBody>
      </p:sp>
      <p:sp>
        <p:nvSpPr>
          <p:cNvPr id="3" name="Foliennummernplatzhalter 2">
            <a:extLst>
              <a:ext uri="{FF2B5EF4-FFF2-40B4-BE49-F238E27FC236}">
                <a16:creationId xmlns:a16="http://schemas.microsoft.com/office/drawing/2014/main" id="{81B6B5A3-84F0-35B4-94A3-806114203ADA}"/>
              </a:ext>
            </a:extLst>
          </p:cNvPr>
          <p:cNvSpPr>
            <a:spLocks noGrp="1"/>
          </p:cNvSpPr>
          <p:nvPr>
            <p:ph type="sldNum" sz="quarter" idx="12"/>
          </p:nvPr>
        </p:nvSpPr>
        <p:spPr/>
        <p:txBody>
          <a:bodyPr/>
          <a:lstStyle/>
          <a:p>
            <a:fld id="{550233A8-5EF5-4A6C-A817-54812BB2690E}" type="slidenum">
              <a:rPr lang="de-CH" smtClean="0"/>
              <a:t>36</a:t>
            </a:fld>
            <a:endParaRPr lang="de-CH"/>
          </a:p>
        </p:txBody>
      </p:sp>
    </p:spTree>
    <p:extLst>
      <p:ext uri="{BB962C8B-B14F-4D97-AF65-F5344CB8AC3E}">
        <p14:creationId xmlns:p14="http://schemas.microsoft.com/office/powerpoint/2010/main" val="26899056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876D41-74AA-C1DF-EF3F-EA754174B3F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11C5DC5-9AB6-6F09-E7EB-E1F1254706F5}"/>
              </a:ext>
            </a:extLst>
          </p:cNvPr>
          <p:cNvSpPr>
            <a:spLocks noGrp="1"/>
          </p:cNvSpPr>
          <p:nvPr>
            <p:ph type="title"/>
          </p:nvPr>
        </p:nvSpPr>
        <p:spPr/>
        <p:txBody>
          <a:bodyPr/>
          <a:lstStyle/>
          <a:p>
            <a:r>
              <a:rPr lang="de-DE" dirty="0"/>
              <a:t>Politik zu Lasten einer umweltgerechteren Mobilität im ÖPNV</a:t>
            </a:r>
            <a:endParaRPr lang="de-CH" dirty="0"/>
          </a:p>
        </p:txBody>
      </p:sp>
      <p:sp>
        <p:nvSpPr>
          <p:cNvPr id="7" name="Inhaltsplatzhalter 6">
            <a:extLst>
              <a:ext uri="{FF2B5EF4-FFF2-40B4-BE49-F238E27FC236}">
                <a16:creationId xmlns:a16="http://schemas.microsoft.com/office/drawing/2014/main" id="{CADE0BA8-5385-A408-55F4-F1640182E05C}"/>
              </a:ext>
            </a:extLst>
          </p:cNvPr>
          <p:cNvSpPr>
            <a:spLocks noGrp="1"/>
          </p:cNvSpPr>
          <p:nvPr>
            <p:ph idx="1"/>
          </p:nvPr>
        </p:nvSpPr>
        <p:spPr>
          <a:xfrm>
            <a:off x="838200" y="1836914"/>
            <a:ext cx="10515600" cy="4351338"/>
          </a:xfrm>
        </p:spPr>
        <p:txBody>
          <a:bodyPr>
            <a:normAutofit/>
          </a:bodyPr>
          <a:lstStyle/>
          <a:p>
            <a:pPr>
              <a:buNone/>
            </a:pPr>
            <a:endParaRPr lang="de-DE" sz="2000" b="1" dirty="0"/>
          </a:p>
          <a:p>
            <a:pPr>
              <a:lnSpc>
                <a:spcPct val="80000"/>
              </a:lnSpc>
              <a:buNone/>
            </a:pPr>
            <a:r>
              <a:rPr lang="de-DE" sz="2000" b="1" dirty="0"/>
              <a:t>Die Rolle der politischen Entscheider</a:t>
            </a:r>
          </a:p>
          <a:p>
            <a:pPr>
              <a:lnSpc>
                <a:spcPct val="80000"/>
              </a:lnSpc>
              <a:buFont typeface="Arial" panose="020B0604020202020204" pitchFamily="34" charset="0"/>
              <a:buChar char="•"/>
            </a:pPr>
            <a:r>
              <a:rPr lang="de-DE" sz="2000" dirty="0"/>
              <a:t>Der Gesetzgeber ermöglicht z.B. </a:t>
            </a:r>
            <a:r>
              <a:rPr lang="de-DE" sz="2000" b="1" dirty="0"/>
              <a:t>kommunalen Verkehrsunternehmen</a:t>
            </a:r>
            <a:r>
              <a:rPr lang="de-DE" sz="2000" dirty="0"/>
              <a:t> eine monopolartige Stellung – </a:t>
            </a:r>
            <a:r>
              <a:rPr lang="de-DE" sz="2000" b="1" dirty="0"/>
              <a:t>Wettbewerb wird verhindert</a:t>
            </a:r>
            <a:endParaRPr lang="de-DE" sz="2000" dirty="0"/>
          </a:p>
          <a:p>
            <a:pPr>
              <a:lnSpc>
                <a:spcPct val="80000"/>
              </a:lnSpc>
              <a:buFont typeface="Arial" panose="020B0604020202020204" pitchFamily="34" charset="0"/>
              <a:buChar char="•"/>
            </a:pPr>
            <a:r>
              <a:rPr lang="de-DE" sz="2000" b="1" dirty="0"/>
              <a:t>Die so entstandenen Privilegien und aufgebauten Bürokratien gehen</a:t>
            </a:r>
            <a:r>
              <a:rPr lang="de-DE" sz="2000" dirty="0"/>
              <a:t> zu finanziellen Lasten umweltfreundlicher Mobilitätsangebote</a:t>
            </a:r>
          </a:p>
          <a:p>
            <a:pPr>
              <a:lnSpc>
                <a:spcPct val="80000"/>
              </a:lnSpc>
              <a:buFont typeface="Arial" panose="020B0604020202020204" pitchFamily="34" charset="0"/>
              <a:buChar char="•"/>
            </a:pPr>
            <a:r>
              <a:rPr lang="de-DE" sz="2000" b="1" dirty="0"/>
              <a:t>Politiker und Lobbyisten überschätzen ihre wirtschaftliche Kompetenz und ihr unternehmerisches verantwortliches Handeln </a:t>
            </a:r>
            <a:r>
              <a:rPr lang="de-DE" sz="2000" dirty="0"/>
              <a:t>– dringend benötigte Gelder werden ineffizient eingesetzt</a:t>
            </a:r>
          </a:p>
          <a:p>
            <a:pPr marL="0" indent="0">
              <a:buNone/>
            </a:pPr>
            <a:endParaRPr lang="de-DE" sz="2000" dirty="0"/>
          </a:p>
          <a:p>
            <a:pPr marL="0" indent="0">
              <a:buNone/>
            </a:pPr>
            <a:r>
              <a:rPr lang="de-DE" sz="2400" dirty="0">
                <a:solidFill>
                  <a:schemeClr val="accent3">
                    <a:lumMod val="75000"/>
                  </a:schemeClr>
                </a:solidFill>
              </a:rPr>
              <a:t>➡ </a:t>
            </a:r>
            <a:r>
              <a:rPr lang="de-DE" sz="2400" b="1" dirty="0">
                <a:solidFill>
                  <a:schemeClr val="accent3">
                    <a:lumMod val="75000"/>
                  </a:schemeClr>
                </a:solidFill>
              </a:rPr>
              <a:t>Eine echte Mobilitätswende braucht Wettbewerb und zielgerichtete Investitionen</a:t>
            </a:r>
            <a:endParaRPr lang="de-DE" sz="2400" dirty="0">
              <a:solidFill>
                <a:schemeClr val="accent3">
                  <a:lumMod val="75000"/>
                </a:schemeClr>
              </a:solidFill>
            </a:endParaRPr>
          </a:p>
        </p:txBody>
      </p:sp>
      <p:sp>
        <p:nvSpPr>
          <p:cNvPr id="8" name="Datumsplatzhalter 7">
            <a:extLst>
              <a:ext uri="{FF2B5EF4-FFF2-40B4-BE49-F238E27FC236}">
                <a16:creationId xmlns:a16="http://schemas.microsoft.com/office/drawing/2014/main" id="{FA6ABAA5-13AC-ACF2-C5F5-7F3063AC5A10}"/>
              </a:ext>
            </a:extLst>
          </p:cNvPr>
          <p:cNvSpPr>
            <a:spLocks noGrp="1"/>
          </p:cNvSpPr>
          <p:nvPr>
            <p:ph type="dt" sz="half" idx="10"/>
          </p:nvPr>
        </p:nvSpPr>
        <p:spPr/>
        <p:txBody>
          <a:bodyPr/>
          <a:lstStyle/>
          <a:p>
            <a:r>
              <a:rPr lang="de-DE"/>
              <a:t>26.03.2025</a:t>
            </a:r>
            <a:endParaRPr lang="de-CH"/>
          </a:p>
        </p:txBody>
      </p:sp>
      <p:sp>
        <p:nvSpPr>
          <p:cNvPr id="9" name="Fußzeilenplatzhalter 8">
            <a:extLst>
              <a:ext uri="{FF2B5EF4-FFF2-40B4-BE49-F238E27FC236}">
                <a16:creationId xmlns:a16="http://schemas.microsoft.com/office/drawing/2014/main" id="{BBB35B8E-D30B-C578-9FDA-DFE5AA0097E0}"/>
              </a:ext>
            </a:extLst>
          </p:cNvPr>
          <p:cNvSpPr>
            <a:spLocks noGrp="1"/>
          </p:cNvSpPr>
          <p:nvPr>
            <p:ph type="ftr" sz="quarter" idx="11"/>
          </p:nvPr>
        </p:nvSpPr>
        <p:spPr/>
        <p:txBody>
          <a:bodyPr/>
          <a:lstStyle/>
          <a:p>
            <a:r>
              <a:rPr lang="de-DE"/>
              <a:t>MEGATRENDS IM VERKEHR</a:t>
            </a:r>
            <a:endParaRPr lang="de-CH" dirty="0"/>
          </a:p>
        </p:txBody>
      </p:sp>
      <p:sp>
        <p:nvSpPr>
          <p:cNvPr id="3" name="Foliennummernplatzhalter 2">
            <a:extLst>
              <a:ext uri="{FF2B5EF4-FFF2-40B4-BE49-F238E27FC236}">
                <a16:creationId xmlns:a16="http://schemas.microsoft.com/office/drawing/2014/main" id="{3D112CF7-CF9E-BACB-6928-8184F12AA412}"/>
              </a:ext>
            </a:extLst>
          </p:cNvPr>
          <p:cNvSpPr>
            <a:spLocks noGrp="1"/>
          </p:cNvSpPr>
          <p:nvPr>
            <p:ph type="sldNum" sz="quarter" idx="12"/>
          </p:nvPr>
        </p:nvSpPr>
        <p:spPr/>
        <p:txBody>
          <a:bodyPr/>
          <a:lstStyle/>
          <a:p>
            <a:fld id="{550233A8-5EF5-4A6C-A817-54812BB2690E}" type="slidenum">
              <a:rPr lang="de-CH" smtClean="0"/>
              <a:t>37</a:t>
            </a:fld>
            <a:endParaRPr lang="de-CH"/>
          </a:p>
        </p:txBody>
      </p:sp>
    </p:spTree>
    <p:extLst>
      <p:ext uri="{BB962C8B-B14F-4D97-AF65-F5344CB8AC3E}">
        <p14:creationId xmlns:p14="http://schemas.microsoft.com/office/powerpoint/2010/main" val="35017000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3A60AC-4E45-D1EC-DD2F-DDEBD756E9B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549D8D0-A75D-E90A-AEAB-54319BA385CF}"/>
              </a:ext>
            </a:extLst>
          </p:cNvPr>
          <p:cNvSpPr>
            <a:spLocks noGrp="1"/>
          </p:cNvSpPr>
          <p:nvPr>
            <p:ph type="title"/>
          </p:nvPr>
        </p:nvSpPr>
        <p:spPr/>
        <p:txBody>
          <a:bodyPr/>
          <a:lstStyle/>
          <a:p>
            <a:r>
              <a:rPr lang="de-CH" dirty="0"/>
              <a:t>FAKT: Verkehrsverbünde – </a:t>
            </a:r>
            <a:br>
              <a:rPr lang="de-CH" dirty="0"/>
            </a:br>
            <a:r>
              <a:rPr lang="de-CH" dirty="0"/>
              <a:t>Kleinstaaterei statt Fortschritt</a:t>
            </a:r>
          </a:p>
        </p:txBody>
      </p:sp>
      <p:sp>
        <p:nvSpPr>
          <p:cNvPr id="7" name="Inhaltsplatzhalter 6">
            <a:extLst>
              <a:ext uri="{FF2B5EF4-FFF2-40B4-BE49-F238E27FC236}">
                <a16:creationId xmlns:a16="http://schemas.microsoft.com/office/drawing/2014/main" id="{35D84200-73CA-C0E3-EC61-B51BD4EE2272}"/>
              </a:ext>
            </a:extLst>
          </p:cNvPr>
          <p:cNvSpPr>
            <a:spLocks noGrp="1"/>
          </p:cNvSpPr>
          <p:nvPr>
            <p:ph idx="1"/>
          </p:nvPr>
        </p:nvSpPr>
        <p:spPr/>
        <p:txBody>
          <a:bodyPr>
            <a:normAutofit/>
          </a:bodyPr>
          <a:lstStyle/>
          <a:p>
            <a:pPr>
              <a:buNone/>
            </a:pPr>
            <a:endParaRPr lang="de-DE" sz="2000" dirty="0"/>
          </a:p>
          <a:p>
            <a:pPr>
              <a:lnSpc>
                <a:spcPct val="80000"/>
              </a:lnSpc>
              <a:buFont typeface="Arial" panose="020B0604020202020204" pitchFamily="34" charset="0"/>
              <a:buChar char="•"/>
            </a:pPr>
            <a:r>
              <a:rPr lang="de-DE" sz="2000" b="1" dirty="0"/>
              <a:t>Eine Vielzahl an Verkehrsverbünden</a:t>
            </a:r>
            <a:r>
              <a:rPr lang="de-DE" sz="2000" dirty="0"/>
              <a:t> erschwert eine koordinierte Mobilitätsstrategie</a:t>
            </a:r>
          </a:p>
          <a:p>
            <a:pPr>
              <a:lnSpc>
                <a:spcPct val="80000"/>
              </a:lnSpc>
              <a:buFont typeface="Arial" panose="020B0604020202020204" pitchFamily="34" charset="0"/>
              <a:buChar char="•"/>
            </a:pPr>
            <a:r>
              <a:rPr lang="de-DE" sz="2000" b="1" dirty="0"/>
              <a:t>Diese Kleinstaaterei und Fragmentierung</a:t>
            </a:r>
            <a:r>
              <a:rPr lang="de-DE" sz="2000" dirty="0"/>
              <a:t> behindern Innovation und Effizienz</a:t>
            </a:r>
          </a:p>
          <a:p>
            <a:pPr>
              <a:lnSpc>
                <a:spcPct val="80000"/>
              </a:lnSpc>
              <a:buFont typeface="Arial" panose="020B0604020202020204" pitchFamily="34" charset="0"/>
              <a:buChar char="•"/>
            </a:pPr>
            <a:r>
              <a:rPr lang="de-DE" sz="2000" dirty="0"/>
              <a:t>Trotz steigender öffentlicher Gelder bleibt der </a:t>
            </a:r>
            <a:r>
              <a:rPr lang="de-DE" sz="2000" b="1" dirty="0"/>
              <a:t>ÖPNV ineffizient und unattraktiv</a:t>
            </a:r>
            <a:endParaRPr lang="de-DE" sz="2000" dirty="0"/>
          </a:p>
          <a:p>
            <a:pPr>
              <a:lnSpc>
                <a:spcPct val="80000"/>
              </a:lnSpc>
              <a:buFont typeface="Arial" panose="020B0604020202020204" pitchFamily="34" charset="0"/>
              <a:buChar char="•"/>
            </a:pPr>
            <a:r>
              <a:rPr lang="de-DE" sz="2000" dirty="0"/>
              <a:t>Historische Strukturen (z. B. territorialer Flickenteppich bis 1919) zeigen, dass </a:t>
            </a:r>
            <a:r>
              <a:rPr lang="de-DE" sz="2000" b="1" dirty="0"/>
              <a:t>zersplitterte Systeme selten nachhaltig funktionieren</a:t>
            </a:r>
            <a:endParaRPr lang="de-DE" sz="2000" dirty="0"/>
          </a:p>
          <a:p>
            <a:pPr marL="0" indent="0">
              <a:buNone/>
            </a:pPr>
            <a:endParaRPr lang="de-DE" sz="2000" dirty="0"/>
          </a:p>
          <a:p>
            <a:pPr marL="0" indent="0">
              <a:buNone/>
            </a:pPr>
            <a:r>
              <a:rPr lang="de-DE" sz="2400" dirty="0">
                <a:solidFill>
                  <a:schemeClr val="accent3">
                    <a:lumMod val="75000"/>
                  </a:schemeClr>
                </a:solidFill>
              </a:rPr>
              <a:t>➡ </a:t>
            </a:r>
            <a:r>
              <a:rPr lang="de-DE" sz="2400" b="1" dirty="0">
                <a:solidFill>
                  <a:schemeClr val="accent3">
                    <a:lumMod val="75000"/>
                  </a:schemeClr>
                </a:solidFill>
              </a:rPr>
              <a:t>Nur durch übergreifende Reformen und Marktanreize kann der ÖPNV effizienter werden</a:t>
            </a:r>
            <a:endParaRPr lang="de-DE" sz="2400" dirty="0">
              <a:solidFill>
                <a:schemeClr val="accent3">
                  <a:lumMod val="75000"/>
                </a:schemeClr>
              </a:solidFill>
            </a:endParaRPr>
          </a:p>
        </p:txBody>
      </p:sp>
      <p:sp>
        <p:nvSpPr>
          <p:cNvPr id="8" name="Datumsplatzhalter 7">
            <a:extLst>
              <a:ext uri="{FF2B5EF4-FFF2-40B4-BE49-F238E27FC236}">
                <a16:creationId xmlns:a16="http://schemas.microsoft.com/office/drawing/2014/main" id="{67F95B72-27ED-C563-3828-028D784739B4}"/>
              </a:ext>
            </a:extLst>
          </p:cNvPr>
          <p:cNvSpPr>
            <a:spLocks noGrp="1"/>
          </p:cNvSpPr>
          <p:nvPr>
            <p:ph type="dt" sz="half" idx="10"/>
          </p:nvPr>
        </p:nvSpPr>
        <p:spPr/>
        <p:txBody>
          <a:bodyPr/>
          <a:lstStyle/>
          <a:p>
            <a:r>
              <a:rPr lang="de-DE"/>
              <a:t>26.03.2025</a:t>
            </a:r>
            <a:endParaRPr lang="de-CH"/>
          </a:p>
        </p:txBody>
      </p:sp>
      <p:sp>
        <p:nvSpPr>
          <p:cNvPr id="9" name="Fußzeilenplatzhalter 8">
            <a:extLst>
              <a:ext uri="{FF2B5EF4-FFF2-40B4-BE49-F238E27FC236}">
                <a16:creationId xmlns:a16="http://schemas.microsoft.com/office/drawing/2014/main" id="{043A6B29-FF76-6D53-CB90-C2E99306D88B}"/>
              </a:ext>
            </a:extLst>
          </p:cNvPr>
          <p:cNvSpPr>
            <a:spLocks noGrp="1"/>
          </p:cNvSpPr>
          <p:nvPr>
            <p:ph type="ftr" sz="quarter" idx="11"/>
          </p:nvPr>
        </p:nvSpPr>
        <p:spPr/>
        <p:txBody>
          <a:bodyPr/>
          <a:lstStyle/>
          <a:p>
            <a:r>
              <a:rPr lang="de-DE"/>
              <a:t>MEGATRENDS IM VERKEHR</a:t>
            </a:r>
            <a:endParaRPr lang="de-CH" dirty="0"/>
          </a:p>
        </p:txBody>
      </p:sp>
      <p:sp>
        <p:nvSpPr>
          <p:cNvPr id="3" name="Foliennummernplatzhalter 2">
            <a:extLst>
              <a:ext uri="{FF2B5EF4-FFF2-40B4-BE49-F238E27FC236}">
                <a16:creationId xmlns:a16="http://schemas.microsoft.com/office/drawing/2014/main" id="{C9ACC852-266C-2FCA-F0D6-9BAD1D557BB2}"/>
              </a:ext>
            </a:extLst>
          </p:cNvPr>
          <p:cNvSpPr>
            <a:spLocks noGrp="1"/>
          </p:cNvSpPr>
          <p:nvPr>
            <p:ph type="sldNum" sz="quarter" idx="12"/>
          </p:nvPr>
        </p:nvSpPr>
        <p:spPr/>
        <p:txBody>
          <a:bodyPr/>
          <a:lstStyle/>
          <a:p>
            <a:fld id="{550233A8-5EF5-4A6C-A817-54812BB2690E}" type="slidenum">
              <a:rPr lang="de-CH" smtClean="0"/>
              <a:t>38</a:t>
            </a:fld>
            <a:endParaRPr lang="de-CH"/>
          </a:p>
        </p:txBody>
      </p:sp>
    </p:spTree>
    <p:extLst>
      <p:ext uri="{BB962C8B-B14F-4D97-AF65-F5344CB8AC3E}">
        <p14:creationId xmlns:p14="http://schemas.microsoft.com/office/powerpoint/2010/main" val="6797691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447DF5-23A2-7D8C-A4D4-A9F0124E71C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A8E7A25-2269-E991-E731-EA7601150752}"/>
              </a:ext>
            </a:extLst>
          </p:cNvPr>
          <p:cNvSpPr>
            <a:spLocks noGrp="1"/>
          </p:cNvSpPr>
          <p:nvPr>
            <p:ph type="title"/>
          </p:nvPr>
        </p:nvSpPr>
        <p:spPr/>
        <p:txBody>
          <a:bodyPr/>
          <a:lstStyle/>
          <a:p>
            <a:r>
              <a:rPr lang="de-DE" dirty="0"/>
              <a:t>FAKT: Kleinstaaterei im ÖPNV – </a:t>
            </a:r>
            <a:br>
              <a:rPr lang="de-DE" dirty="0"/>
            </a:br>
            <a:r>
              <a:rPr lang="de-DE" dirty="0"/>
              <a:t>Ein ineffizientes System</a:t>
            </a:r>
            <a:endParaRPr lang="de-CH" dirty="0"/>
          </a:p>
        </p:txBody>
      </p:sp>
      <p:sp>
        <p:nvSpPr>
          <p:cNvPr id="7" name="Inhaltsplatzhalter 6">
            <a:extLst>
              <a:ext uri="{FF2B5EF4-FFF2-40B4-BE49-F238E27FC236}">
                <a16:creationId xmlns:a16="http://schemas.microsoft.com/office/drawing/2014/main" id="{1BEE6C6F-D771-7671-FFE5-CB22FF5A27C6}"/>
              </a:ext>
            </a:extLst>
          </p:cNvPr>
          <p:cNvSpPr>
            <a:spLocks noGrp="1"/>
          </p:cNvSpPr>
          <p:nvPr>
            <p:ph idx="1"/>
          </p:nvPr>
        </p:nvSpPr>
        <p:spPr/>
        <p:txBody>
          <a:bodyPr>
            <a:normAutofit/>
          </a:bodyPr>
          <a:lstStyle/>
          <a:p>
            <a:pPr>
              <a:buFont typeface="Arial" panose="020B0604020202020204" pitchFamily="34" charset="0"/>
              <a:buChar char="•"/>
            </a:pPr>
            <a:endParaRPr lang="de-DE" sz="2200" b="1" dirty="0"/>
          </a:p>
          <a:p>
            <a:pPr>
              <a:buFont typeface="Arial" panose="020B0604020202020204" pitchFamily="34" charset="0"/>
              <a:buChar char="•"/>
            </a:pPr>
            <a:r>
              <a:rPr lang="de-DE" sz="2000" b="1" dirty="0"/>
              <a:t>Über 60 Verkehrsverbünde und hunderte Organisationen</a:t>
            </a:r>
            <a:r>
              <a:rPr lang="de-DE" sz="2000" dirty="0"/>
              <a:t> zersplittern den ÖPNV und SPNV in einen bürokratischen Flickenteppich</a:t>
            </a:r>
          </a:p>
          <a:p>
            <a:pPr>
              <a:buFont typeface="Arial" panose="020B0604020202020204" pitchFamily="34" charset="0"/>
              <a:buChar char="•"/>
            </a:pPr>
            <a:r>
              <a:rPr lang="de-DE" sz="2000" b="1" dirty="0"/>
              <a:t>Die dadurch entstandenen unübersichtlichen Tarifstrukturen</a:t>
            </a:r>
            <a:r>
              <a:rPr lang="de-DE" sz="2000" dirty="0"/>
              <a:t> und ein </a:t>
            </a:r>
            <a:r>
              <a:rPr lang="de-DE" sz="2000" b="1" dirty="0"/>
              <a:t>bürokratischer Wucher</a:t>
            </a:r>
            <a:r>
              <a:rPr lang="de-DE" sz="2000" dirty="0"/>
              <a:t> wie z.B. durch Übergangstarife, Berechnung von Mindererlösen, usw. binden Gelder, die im Angebot fehlen</a:t>
            </a:r>
          </a:p>
          <a:p>
            <a:pPr>
              <a:buFont typeface="Arial" panose="020B0604020202020204" pitchFamily="34" charset="0"/>
              <a:buChar char="•"/>
            </a:pPr>
            <a:r>
              <a:rPr lang="de-DE" sz="2000" b="1" dirty="0"/>
              <a:t>Durch hohe Verwaltungsausgaben</a:t>
            </a:r>
            <a:r>
              <a:rPr lang="de-DE" sz="2000" dirty="0"/>
              <a:t> z.B. für eigenständige Verbundgesellschaften und kooperationsbedingte Investitionen versickern Gelder, die für einen besseren Ausbau eines kundengerechten Angebotes fehlen </a:t>
            </a:r>
            <a:endParaRPr lang="de-DE" sz="2000" b="1" dirty="0"/>
          </a:p>
          <a:p>
            <a:pPr>
              <a:buNone/>
            </a:pPr>
            <a:endParaRPr lang="de-DE" sz="2000" dirty="0"/>
          </a:p>
        </p:txBody>
      </p:sp>
      <p:sp>
        <p:nvSpPr>
          <p:cNvPr id="8" name="Datumsplatzhalter 7">
            <a:extLst>
              <a:ext uri="{FF2B5EF4-FFF2-40B4-BE49-F238E27FC236}">
                <a16:creationId xmlns:a16="http://schemas.microsoft.com/office/drawing/2014/main" id="{165AE74D-77ED-152A-8459-E15B8B6E447E}"/>
              </a:ext>
            </a:extLst>
          </p:cNvPr>
          <p:cNvSpPr>
            <a:spLocks noGrp="1"/>
          </p:cNvSpPr>
          <p:nvPr>
            <p:ph type="dt" sz="half" idx="10"/>
          </p:nvPr>
        </p:nvSpPr>
        <p:spPr/>
        <p:txBody>
          <a:bodyPr/>
          <a:lstStyle/>
          <a:p>
            <a:r>
              <a:rPr lang="de-DE"/>
              <a:t>26.03.2025</a:t>
            </a:r>
            <a:endParaRPr lang="de-CH"/>
          </a:p>
        </p:txBody>
      </p:sp>
      <p:sp>
        <p:nvSpPr>
          <p:cNvPr id="9" name="Fußzeilenplatzhalter 8">
            <a:extLst>
              <a:ext uri="{FF2B5EF4-FFF2-40B4-BE49-F238E27FC236}">
                <a16:creationId xmlns:a16="http://schemas.microsoft.com/office/drawing/2014/main" id="{2EAF08E3-2792-9F20-9DF5-D1C4B93ED6E6}"/>
              </a:ext>
            </a:extLst>
          </p:cNvPr>
          <p:cNvSpPr>
            <a:spLocks noGrp="1"/>
          </p:cNvSpPr>
          <p:nvPr>
            <p:ph type="ftr" sz="quarter" idx="11"/>
          </p:nvPr>
        </p:nvSpPr>
        <p:spPr/>
        <p:txBody>
          <a:bodyPr/>
          <a:lstStyle/>
          <a:p>
            <a:r>
              <a:rPr lang="de-DE" dirty="0"/>
              <a:t>MEGATRENDS IM VERKEHR</a:t>
            </a:r>
            <a:endParaRPr lang="de-CH" dirty="0"/>
          </a:p>
        </p:txBody>
      </p:sp>
      <p:sp>
        <p:nvSpPr>
          <p:cNvPr id="3" name="Foliennummernplatzhalter 2">
            <a:extLst>
              <a:ext uri="{FF2B5EF4-FFF2-40B4-BE49-F238E27FC236}">
                <a16:creationId xmlns:a16="http://schemas.microsoft.com/office/drawing/2014/main" id="{F1780CD6-3C24-DB15-715F-C5549AAF8F3E}"/>
              </a:ext>
            </a:extLst>
          </p:cNvPr>
          <p:cNvSpPr>
            <a:spLocks noGrp="1"/>
          </p:cNvSpPr>
          <p:nvPr>
            <p:ph type="sldNum" sz="quarter" idx="12"/>
          </p:nvPr>
        </p:nvSpPr>
        <p:spPr/>
        <p:txBody>
          <a:bodyPr/>
          <a:lstStyle/>
          <a:p>
            <a:fld id="{550233A8-5EF5-4A6C-A817-54812BB2690E}" type="slidenum">
              <a:rPr lang="de-CH" smtClean="0"/>
              <a:t>39</a:t>
            </a:fld>
            <a:endParaRPr lang="de-CH"/>
          </a:p>
        </p:txBody>
      </p:sp>
    </p:spTree>
    <p:extLst>
      <p:ext uri="{BB962C8B-B14F-4D97-AF65-F5344CB8AC3E}">
        <p14:creationId xmlns:p14="http://schemas.microsoft.com/office/powerpoint/2010/main" val="24966945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D14324-CFF6-2CC5-0D44-4E1ABB39DD7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E27B54F-519A-5511-57DE-76DEABE29444}"/>
              </a:ext>
            </a:extLst>
          </p:cNvPr>
          <p:cNvSpPr>
            <a:spLocks noGrp="1"/>
          </p:cNvSpPr>
          <p:nvPr>
            <p:ph type="title"/>
          </p:nvPr>
        </p:nvSpPr>
        <p:spPr/>
        <p:txBody>
          <a:bodyPr/>
          <a:lstStyle/>
          <a:p>
            <a:r>
              <a:rPr lang="de-DE" b="1" dirty="0"/>
              <a:t>Herzlichen Dank</a:t>
            </a:r>
            <a:r>
              <a:rPr lang="de-CH" b="1" dirty="0"/>
              <a:t> an die </a:t>
            </a:r>
            <a:br>
              <a:rPr lang="de-CH" b="1" dirty="0"/>
            </a:br>
            <a:r>
              <a:rPr lang="de-CH" b="1" dirty="0"/>
              <a:t>Referentinnen &amp; Referenten </a:t>
            </a:r>
            <a:endParaRPr lang="de-CH" dirty="0"/>
          </a:p>
        </p:txBody>
      </p:sp>
      <p:sp>
        <p:nvSpPr>
          <p:cNvPr id="4" name="Datumsplatzhalter 3">
            <a:extLst>
              <a:ext uri="{FF2B5EF4-FFF2-40B4-BE49-F238E27FC236}">
                <a16:creationId xmlns:a16="http://schemas.microsoft.com/office/drawing/2014/main" id="{FB249C69-97C8-02BB-23DC-7F1F7F7F04A5}"/>
              </a:ext>
            </a:extLst>
          </p:cNvPr>
          <p:cNvSpPr>
            <a:spLocks noGrp="1"/>
          </p:cNvSpPr>
          <p:nvPr>
            <p:ph type="dt" sz="half" idx="10"/>
          </p:nvPr>
        </p:nvSpPr>
        <p:spPr/>
        <p:txBody>
          <a:bodyPr/>
          <a:lstStyle/>
          <a:p>
            <a:r>
              <a:rPr lang="de-DE"/>
              <a:t>26.03.2025</a:t>
            </a:r>
            <a:endParaRPr lang="de-CH"/>
          </a:p>
        </p:txBody>
      </p:sp>
      <p:sp>
        <p:nvSpPr>
          <p:cNvPr id="5" name="Fußzeilenplatzhalter 4">
            <a:extLst>
              <a:ext uri="{FF2B5EF4-FFF2-40B4-BE49-F238E27FC236}">
                <a16:creationId xmlns:a16="http://schemas.microsoft.com/office/drawing/2014/main" id="{413CFE62-E9BB-F3C9-FFB0-C9B93DADF750}"/>
              </a:ext>
            </a:extLst>
          </p:cNvPr>
          <p:cNvSpPr>
            <a:spLocks noGrp="1"/>
          </p:cNvSpPr>
          <p:nvPr>
            <p:ph type="ftr" sz="quarter" idx="11"/>
          </p:nvPr>
        </p:nvSpPr>
        <p:spPr/>
        <p:txBody>
          <a:bodyPr/>
          <a:lstStyle/>
          <a:p>
            <a:r>
              <a:rPr lang="de-DE"/>
              <a:t>MEGATRENDS IM VERKEHR</a:t>
            </a:r>
            <a:endParaRPr lang="de-CH" dirty="0"/>
          </a:p>
        </p:txBody>
      </p:sp>
      <p:sp>
        <p:nvSpPr>
          <p:cNvPr id="6" name="Foliennummernplatzhalter 5">
            <a:extLst>
              <a:ext uri="{FF2B5EF4-FFF2-40B4-BE49-F238E27FC236}">
                <a16:creationId xmlns:a16="http://schemas.microsoft.com/office/drawing/2014/main" id="{B8257C49-3ACC-F80E-AB32-A4BFD097CF75}"/>
              </a:ext>
            </a:extLst>
          </p:cNvPr>
          <p:cNvSpPr>
            <a:spLocks noGrp="1"/>
          </p:cNvSpPr>
          <p:nvPr>
            <p:ph type="sldNum" sz="quarter" idx="12"/>
          </p:nvPr>
        </p:nvSpPr>
        <p:spPr/>
        <p:txBody>
          <a:bodyPr/>
          <a:lstStyle/>
          <a:p>
            <a:fld id="{550233A8-5EF5-4A6C-A817-54812BB2690E}" type="slidenum">
              <a:rPr lang="de-CH" smtClean="0"/>
              <a:t>4</a:t>
            </a:fld>
            <a:endParaRPr lang="de-CH"/>
          </a:p>
        </p:txBody>
      </p:sp>
      <p:sp>
        <p:nvSpPr>
          <p:cNvPr id="9" name="Inhaltsplatzhalter 2">
            <a:extLst>
              <a:ext uri="{FF2B5EF4-FFF2-40B4-BE49-F238E27FC236}">
                <a16:creationId xmlns:a16="http://schemas.microsoft.com/office/drawing/2014/main" id="{54EA7F3C-DB5D-DDF7-4294-14D0A7B8F1BC}"/>
              </a:ext>
            </a:extLst>
          </p:cNvPr>
          <p:cNvSpPr txBox="1">
            <a:spLocks/>
          </p:cNvSpPr>
          <p:nvPr/>
        </p:nvSpPr>
        <p:spPr>
          <a:xfrm>
            <a:off x="838200" y="1825625"/>
            <a:ext cx="1070875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2000" dirty="0"/>
              <a:t>Die Spitzen von Politik, (Verkehrs-) Wissenschaft und Praxis</a:t>
            </a:r>
            <a:endParaRPr lang="de-CH" sz="2000" dirty="0"/>
          </a:p>
        </p:txBody>
      </p:sp>
      <p:pic>
        <p:nvPicPr>
          <p:cNvPr id="8" name="Grafik 7">
            <a:extLst>
              <a:ext uri="{FF2B5EF4-FFF2-40B4-BE49-F238E27FC236}">
                <a16:creationId xmlns:a16="http://schemas.microsoft.com/office/drawing/2014/main" id="{2FE68165-DE0C-98A1-D714-803B2608C6FC}"/>
              </a:ext>
            </a:extLst>
          </p:cNvPr>
          <p:cNvPicPr>
            <a:picLocks noChangeAspect="1"/>
          </p:cNvPicPr>
          <p:nvPr/>
        </p:nvPicPr>
        <p:blipFill>
          <a:blip r:embed="rId2"/>
          <a:stretch>
            <a:fillRect/>
          </a:stretch>
        </p:blipFill>
        <p:spPr>
          <a:xfrm>
            <a:off x="819040" y="2498651"/>
            <a:ext cx="10747078" cy="2397496"/>
          </a:xfrm>
          <a:prstGeom prst="rect">
            <a:avLst/>
          </a:prstGeom>
        </p:spPr>
      </p:pic>
    </p:spTree>
    <p:extLst>
      <p:ext uri="{BB962C8B-B14F-4D97-AF65-F5344CB8AC3E}">
        <p14:creationId xmlns:p14="http://schemas.microsoft.com/office/powerpoint/2010/main" val="3381546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9535EC-45FD-A272-E8B8-74D1A9EFC83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D7419F9-2367-0B12-0223-8F8E3CB3E00A}"/>
              </a:ext>
            </a:extLst>
          </p:cNvPr>
          <p:cNvSpPr>
            <a:spLocks noGrp="1"/>
          </p:cNvSpPr>
          <p:nvPr>
            <p:ph type="title"/>
          </p:nvPr>
        </p:nvSpPr>
        <p:spPr/>
        <p:txBody>
          <a:bodyPr/>
          <a:lstStyle/>
          <a:p>
            <a:r>
              <a:rPr lang="de-DE" dirty="0"/>
              <a:t>FAKT: Kleinstaaterei im ÖPNV – </a:t>
            </a:r>
            <a:br>
              <a:rPr lang="de-DE" dirty="0"/>
            </a:br>
            <a:r>
              <a:rPr lang="de-DE" dirty="0"/>
              <a:t>Ein ineffizientes System</a:t>
            </a:r>
            <a:endParaRPr lang="de-CH" dirty="0"/>
          </a:p>
        </p:txBody>
      </p:sp>
      <p:sp>
        <p:nvSpPr>
          <p:cNvPr id="7" name="Inhaltsplatzhalter 6">
            <a:extLst>
              <a:ext uri="{FF2B5EF4-FFF2-40B4-BE49-F238E27FC236}">
                <a16:creationId xmlns:a16="http://schemas.microsoft.com/office/drawing/2014/main" id="{15C11ABD-859F-F7EC-4B2E-FA551138F23B}"/>
              </a:ext>
            </a:extLst>
          </p:cNvPr>
          <p:cNvSpPr>
            <a:spLocks noGrp="1"/>
          </p:cNvSpPr>
          <p:nvPr>
            <p:ph idx="1"/>
          </p:nvPr>
        </p:nvSpPr>
        <p:spPr/>
        <p:txBody>
          <a:bodyPr>
            <a:normAutofit/>
          </a:bodyPr>
          <a:lstStyle/>
          <a:p>
            <a:pPr>
              <a:buNone/>
            </a:pPr>
            <a:endParaRPr lang="de-DE" sz="2900" b="1" dirty="0"/>
          </a:p>
          <a:p>
            <a:pPr>
              <a:buNone/>
            </a:pPr>
            <a:r>
              <a:rPr lang="de-DE" sz="2000" b="1" dirty="0"/>
              <a:t>Lösung: Weniger Bürokratie, mehr Fahrgastfreundlichkeit</a:t>
            </a:r>
          </a:p>
          <a:p>
            <a:pPr>
              <a:buFont typeface="Arial" panose="020B0604020202020204" pitchFamily="34" charset="0"/>
              <a:buChar char="•"/>
            </a:pPr>
            <a:r>
              <a:rPr lang="de-DE" sz="2000" b="1" dirty="0"/>
              <a:t>Bei einer Subjektförderung reicht im ersten Schritt ein Verkehrsverbund auf Landesebene (MIT KOMMUNALER BETEILIGUNG), </a:t>
            </a:r>
            <a:r>
              <a:rPr lang="de-DE" sz="2000" dirty="0"/>
              <a:t>um alle Netzstrukturen und </a:t>
            </a:r>
            <a:r>
              <a:rPr lang="de-DE" sz="2000" b="1" dirty="0"/>
              <a:t>operativen Aufgaben innerhalb eines Landes zu bündeln und zu erledigen</a:t>
            </a:r>
          </a:p>
          <a:p>
            <a:pPr>
              <a:buFont typeface="Arial" panose="020B0604020202020204" pitchFamily="34" charset="0"/>
              <a:buChar char="•"/>
            </a:pPr>
            <a:r>
              <a:rPr lang="de-DE" sz="2000" dirty="0"/>
              <a:t>Es gilt die unumstößliche Feststellung: </a:t>
            </a:r>
            <a:r>
              <a:rPr lang="de-DE" sz="2000" b="1" dirty="0"/>
              <a:t>Um einen Umstieg vom PKW auf Öffentliche Verkehrsmittel zu erleichtern, </a:t>
            </a:r>
            <a:r>
              <a:rPr lang="de-DE" sz="2000" dirty="0"/>
              <a:t>sollte eher </a:t>
            </a:r>
            <a:r>
              <a:rPr lang="de-DE" sz="2000" b="1" dirty="0"/>
              <a:t>den Fahrgästen und nicht den staatlichen Planern das Angebot gefallen</a:t>
            </a:r>
            <a:br>
              <a:rPr lang="de-DE" sz="2400" b="1" dirty="0"/>
            </a:br>
            <a:endParaRPr lang="de-DE" sz="4200" dirty="0"/>
          </a:p>
          <a:p>
            <a:pPr marL="0" indent="0">
              <a:buNone/>
            </a:pPr>
            <a:r>
              <a:rPr lang="de-DE" sz="2400" dirty="0">
                <a:solidFill>
                  <a:schemeClr val="accent3">
                    <a:lumMod val="75000"/>
                  </a:schemeClr>
                </a:solidFill>
              </a:rPr>
              <a:t>➡ </a:t>
            </a:r>
            <a:r>
              <a:rPr lang="de-DE" sz="2400" b="1" dirty="0">
                <a:solidFill>
                  <a:schemeClr val="accent3">
                    <a:lumMod val="75000"/>
                  </a:schemeClr>
                </a:solidFill>
              </a:rPr>
              <a:t>Ein schlankerer, effizienter ÖPNV braucht weniger Bürokratie und mehr Nutzerorientierung</a:t>
            </a:r>
            <a:endParaRPr lang="de-DE" sz="2400" dirty="0">
              <a:solidFill>
                <a:schemeClr val="accent3">
                  <a:lumMod val="75000"/>
                </a:schemeClr>
              </a:solidFill>
            </a:endParaRPr>
          </a:p>
          <a:p>
            <a:pPr>
              <a:buNone/>
            </a:pPr>
            <a:endParaRPr lang="de-DE" sz="2000" dirty="0"/>
          </a:p>
        </p:txBody>
      </p:sp>
      <p:sp>
        <p:nvSpPr>
          <p:cNvPr id="8" name="Datumsplatzhalter 7">
            <a:extLst>
              <a:ext uri="{FF2B5EF4-FFF2-40B4-BE49-F238E27FC236}">
                <a16:creationId xmlns:a16="http://schemas.microsoft.com/office/drawing/2014/main" id="{37C3BBE4-4313-57A4-85C7-CF68F785293C}"/>
              </a:ext>
            </a:extLst>
          </p:cNvPr>
          <p:cNvSpPr>
            <a:spLocks noGrp="1"/>
          </p:cNvSpPr>
          <p:nvPr>
            <p:ph type="dt" sz="half" idx="10"/>
          </p:nvPr>
        </p:nvSpPr>
        <p:spPr/>
        <p:txBody>
          <a:bodyPr/>
          <a:lstStyle/>
          <a:p>
            <a:r>
              <a:rPr lang="de-DE"/>
              <a:t>26.03.2025</a:t>
            </a:r>
            <a:endParaRPr lang="de-CH"/>
          </a:p>
        </p:txBody>
      </p:sp>
      <p:sp>
        <p:nvSpPr>
          <p:cNvPr id="9" name="Fußzeilenplatzhalter 8">
            <a:extLst>
              <a:ext uri="{FF2B5EF4-FFF2-40B4-BE49-F238E27FC236}">
                <a16:creationId xmlns:a16="http://schemas.microsoft.com/office/drawing/2014/main" id="{B76AD43A-285D-1B09-EA3E-E5A1424FA4E9}"/>
              </a:ext>
            </a:extLst>
          </p:cNvPr>
          <p:cNvSpPr>
            <a:spLocks noGrp="1"/>
          </p:cNvSpPr>
          <p:nvPr>
            <p:ph type="ftr" sz="quarter" idx="11"/>
          </p:nvPr>
        </p:nvSpPr>
        <p:spPr/>
        <p:txBody>
          <a:bodyPr/>
          <a:lstStyle/>
          <a:p>
            <a:r>
              <a:rPr lang="de-DE" dirty="0"/>
              <a:t>MEGATRENDS IM VERKEHR</a:t>
            </a:r>
            <a:endParaRPr lang="de-CH" dirty="0"/>
          </a:p>
        </p:txBody>
      </p:sp>
      <p:sp>
        <p:nvSpPr>
          <p:cNvPr id="3" name="Foliennummernplatzhalter 2">
            <a:extLst>
              <a:ext uri="{FF2B5EF4-FFF2-40B4-BE49-F238E27FC236}">
                <a16:creationId xmlns:a16="http://schemas.microsoft.com/office/drawing/2014/main" id="{60FCE806-C738-6B2E-BB2D-E6000F653579}"/>
              </a:ext>
            </a:extLst>
          </p:cNvPr>
          <p:cNvSpPr>
            <a:spLocks noGrp="1"/>
          </p:cNvSpPr>
          <p:nvPr>
            <p:ph type="sldNum" sz="quarter" idx="12"/>
          </p:nvPr>
        </p:nvSpPr>
        <p:spPr/>
        <p:txBody>
          <a:bodyPr/>
          <a:lstStyle/>
          <a:p>
            <a:fld id="{550233A8-5EF5-4A6C-A817-54812BB2690E}" type="slidenum">
              <a:rPr lang="de-CH" smtClean="0"/>
              <a:t>40</a:t>
            </a:fld>
            <a:endParaRPr lang="de-CH"/>
          </a:p>
        </p:txBody>
      </p:sp>
    </p:spTree>
    <p:extLst>
      <p:ext uri="{BB962C8B-B14F-4D97-AF65-F5344CB8AC3E}">
        <p14:creationId xmlns:p14="http://schemas.microsoft.com/office/powerpoint/2010/main" val="42221597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CE0067-E5A0-6EE1-0235-B904890C1E4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E5FC543-B8E6-B35C-B3BB-730AFCA6404F}"/>
              </a:ext>
            </a:extLst>
          </p:cNvPr>
          <p:cNvSpPr>
            <a:spLocks noGrp="1"/>
          </p:cNvSpPr>
          <p:nvPr>
            <p:ph type="title"/>
          </p:nvPr>
        </p:nvSpPr>
        <p:spPr/>
        <p:txBody>
          <a:bodyPr/>
          <a:lstStyle/>
          <a:p>
            <a:r>
              <a:rPr lang="de-DE" dirty="0"/>
              <a:t>VEB – Die Wiedergeburt des Volkseigenen Betriebs im ÖPNV</a:t>
            </a:r>
            <a:endParaRPr lang="de-CH" dirty="0"/>
          </a:p>
        </p:txBody>
      </p:sp>
      <p:sp>
        <p:nvSpPr>
          <p:cNvPr id="7" name="Inhaltsplatzhalter 6">
            <a:extLst>
              <a:ext uri="{FF2B5EF4-FFF2-40B4-BE49-F238E27FC236}">
                <a16:creationId xmlns:a16="http://schemas.microsoft.com/office/drawing/2014/main" id="{974EFC3E-6D28-9449-36F9-5ECAEE630B72}"/>
              </a:ext>
            </a:extLst>
          </p:cNvPr>
          <p:cNvSpPr>
            <a:spLocks noGrp="1"/>
          </p:cNvSpPr>
          <p:nvPr>
            <p:ph idx="1"/>
          </p:nvPr>
        </p:nvSpPr>
        <p:spPr/>
        <p:txBody>
          <a:bodyPr>
            <a:normAutofit/>
          </a:bodyPr>
          <a:lstStyle/>
          <a:p>
            <a:pPr>
              <a:buFont typeface="Arial" panose="020B0604020202020204" pitchFamily="34" charset="0"/>
              <a:buChar char="•"/>
            </a:pPr>
            <a:endParaRPr lang="de-DE" sz="2000" b="1" dirty="0"/>
          </a:p>
          <a:p>
            <a:pPr>
              <a:lnSpc>
                <a:spcPct val="80000"/>
              </a:lnSpc>
              <a:buFont typeface="Arial" panose="020B0604020202020204" pitchFamily="34" charset="0"/>
              <a:buChar char="•"/>
            </a:pPr>
            <a:r>
              <a:rPr lang="de-DE" sz="2000" b="1" dirty="0"/>
              <a:t>Politiker preisen Kommunalisierungen als Vorteil für Fahrgäste</a:t>
            </a:r>
            <a:r>
              <a:rPr lang="de-DE" sz="2000" dirty="0"/>
              <a:t>, doch der tatsächliche Nutzen bleibt fraglich</a:t>
            </a:r>
          </a:p>
          <a:p>
            <a:pPr>
              <a:lnSpc>
                <a:spcPct val="80000"/>
              </a:lnSpc>
              <a:buFont typeface="Arial" panose="020B0604020202020204" pitchFamily="34" charset="0"/>
              <a:buChar char="•"/>
            </a:pPr>
            <a:r>
              <a:rPr lang="de-DE" sz="2000" b="1" dirty="0"/>
              <a:t>Vielfach Ziel der Gründung von Eigenbetrieben:</a:t>
            </a:r>
            <a:r>
              <a:rPr lang="de-DE" sz="2000" dirty="0"/>
              <a:t> Umgehung des ansonsten vorgeschriebenen Wettbewerbs bei der Vergabe öffentlicher Mittel</a:t>
            </a:r>
          </a:p>
          <a:p>
            <a:pPr>
              <a:lnSpc>
                <a:spcPct val="80000"/>
              </a:lnSpc>
              <a:buFont typeface="Arial" panose="020B0604020202020204" pitchFamily="34" charset="0"/>
              <a:buChar char="•"/>
            </a:pPr>
            <a:r>
              <a:rPr lang="de-DE" sz="2000" b="1" dirty="0"/>
              <a:t>Effizienzverlust:</a:t>
            </a:r>
            <a:r>
              <a:rPr lang="de-DE" sz="2000" dirty="0"/>
              <a:t> Kommunalisierungen statt Wettbewerb führen oft </a:t>
            </a:r>
            <a:r>
              <a:rPr lang="de-DE" sz="2000" b="1" dirty="0"/>
              <a:t>nicht zu besseren Angeboten</a:t>
            </a:r>
            <a:r>
              <a:rPr lang="de-DE" sz="2000" dirty="0"/>
              <a:t>, sondern eher zu einer </a:t>
            </a:r>
            <a:r>
              <a:rPr lang="de-DE" sz="2000" b="1" dirty="0"/>
              <a:t>Verschwendung öffentlicher Gelder</a:t>
            </a:r>
            <a:endParaRPr lang="de-DE" sz="2000" dirty="0"/>
          </a:p>
          <a:p>
            <a:pPr>
              <a:lnSpc>
                <a:spcPct val="80000"/>
              </a:lnSpc>
              <a:buFont typeface="Arial" panose="020B0604020202020204" pitchFamily="34" charset="0"/>
              <a:buChar char="•"/>
            </a:pPr>
            <a:r>
              <a:rPr lang="de-DE" sz="2000" b="1" dirty="0"/>
              <a:t>Statt mehr Angebot und Qualität</a:t>
            </a:r>
            <a:r>
              <a:rPr lang="de-DE" sz="2000" dirty="0"/>
              <a:t> werden Mittel für ineffiziente Strukturen gebunden – eine echte Mobilitätswende bleibt auch hier aus</a:t>
            </a:r>
          </a:p>
          <a:p>
            <a:pPr marL="0" indent="0">
              <a:buNone/>
            </a:pPr>
            <a:endParaRPr lang="de-DE" sz="2000" dirty="0"/>
          </a:p>
          <a:p>
            <a:pPr marL="0" indent="0">
              <a:buNone/>
            </a:pPr>
            <a:r>
              <a:rPr lang="de-DE" sz="2400" dirty="0">
                <a:solidFill>
                  <a:schemeClr val="accent3">
                    <a:lumMod val="75000"/>
                  </a:schemeClr>
                </a:solidFill>
              </a:rPr>
              <a:t>➡ </a:t>
            </a:r>
            <a:r>
              <a:rPr lang="de-DE" sz="2400" b="1" dirty="0">
                <a:solidFill>
                  <a:schemeClr val="accent3">
                    <a:lumMod val="75000"/>
                  </a:schemeClr>
                </a:solidFill>
              </a:rPr>
              <a:t>Wettbewerb statt Protektionismus – für bessere Mobilität und effiziente Mittelverwendung</a:t>
            </a:r>
            <a:endParaRPr lang="de-DE" sz="2400" dirty="0">
              <a:solidFill>
                <a:schemeClr val="accent3">
                  <a:lumMod val="75000"/>
                </a:schemeClr>
              </a:solidFill>
            </a:endParaRPr>
          </a:p>
          <a:p>
            <a:pPr>
              <a:buNone/>
            </a:pPr>
            <a:endParaRPr lang="de-DE" sz="3600" dirty="0"/>
          </a:p>
        </p:txBody>
      </p:sp>
      <p:sp>
        <p:nvSpPr>
          <p:cNvPr id="8" name="Datumsplatzhalter 7">
            <a:extLst>
              <a:ext uri="{FF2B5EF4-FFF2-40B4-BE49-F238E27FC236}">
                <a16:creationId xmlns:a16="http://schemas.microsoft.com/office/drawing/2014/main" id="{21B4C01B-852A-B622-9D60-7978D50BF882}"/>
              </a:ext>
            </a:extLst>
          </p:cNvPr>
          <p:cNvSpPr>
            <a:spLocks noGrp="1"/>
          </p:cNvSpPr>
          <p:nvPr>
            <p:ph type="dt" sz="half" idx="10"/>
          </p:nvPr>
        </p:nvSpPr>
        <p:spPr/>
        <p:txBody>
          <a:bodyPr/>
          <a:lstStyle/>
          <a:p>
            <a:r>
              <a:rPr lang="de-DE"/>
              <a:t>26.03.2025</a:t>
            </a:r>
            <a:endParaRPr lang="de-CH"/>
          </a:p>
        </p:txBody>
      </p:sp>
      <p:sp>
        <p:nvSpPr>
          <p:cNvPr id="9" name="Fußzeilenplatzhalter 8">
            <a:extLst>
              <a:ext uri="{FF2B5EF4-FFF2-40B4-BE49-F238E27FC236}">
                <a16:creationId xmlns:a16="http://schemas.microsoft.com/office/drawing/2014/main" id="{8A7553F9-2D49-43A2-3FCD-8B71EB100D26}"/>
              </a:ext>
            </a:extLst>
          </p:cNvPr>
          <p:cNvSpPr>
            <a:spLocks noGrp="1"/>
          </p:cNvSpPr>
          <p:nvPr>
            <p:ph type="ftr" sz="quarter" idx="11"/>
          </p:nvPr>
        </p:nvSpPr>
        <p:spPr/>
        <p:txBody>
          <a:bodyPr/>
          <a:lstStyle/>
          <a:p>
            <a:r>
              <a:rPr lang="de-DE"/>
              <a:t>MEGATRENDS IM VERKEHR</a:t>
            </a:r>
            <a:endParaRPr lang="de-CH" dirty="0"/>
          </a:p>
        </p:txBody>
      </p:sp>
      <p:sp>
        <p:nvSpPr>
          <p:cNvPr id="3" name="Foliennummernplatzhalter 2">
            <a:extLst>
              <a:ext uri="{FF2B5EF4-FFF2-40B4-BE49-F238E27FC236}">
                <a16:creationId xmlns:a16="http://schemas.microsoft.com/office/drawing/2014/main" id="{610C1195-27B8-1A7F-9953-69837E2BD352}"/>
              </a:ext>
            </a:extLst>
          </p:cNvPr>
          <p:cNvSpPr>
            <a:spLocks noGrp="1"/>
          </p:cNvSpPr>
          <p:nvPr>
            <p:ph type="sldNum" sz="quarter" idx="12"/>
          </p:nvPr>
        </p:nvSpPr>
        <p:spPr/>
        <p:txBody>
          <a:bodyPr/>
          <a:lstStyle/>
          <a:p>
            <a:fld id="{550233A8-5EF5-4A6C-A817-54812BB2690E}" type="slidenum">
              <a:rPr lang="de-CH" smtClean="0"/>
              <a:t>41</a:t>
            </a:fld>
            <a:endParaRPr lang="de-CH"/>
          </a:p>
        </p:txBody>
      </p:sp>
    </p:spTree>
    <p:extLst>
      <p:ext uri="{BB962C8B-B14F-4D97-AF65-F5344CB8AC3E}">
        <p14:creationId xmlns:p14="http://schemas.microsoft.com/office/powerpoint/2010/main" val="28690691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19DBE3-0703-8F51-D47F-676A795DC9B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15D35F0-992A-F1EF-0780-E77D2F81B01D}"/>
              </a:ext>
            </a:extLst>
          </p:cNvPr>
          <p:cNvSpPr>
            <a:spLocks noGrp="1"/>
          </p:cNvSpPr>
          <p:nvPr>
            <p:ph type="title"/>
          </p:nvPr>
        </p:nvSpPr>
        <p:spPr/>
        <p:txBody>
          <a:bodyPr/>
          <a:lstStyle/>
          <a:p>
            <a:r>
              <a:rPr lang="de-CH" dirty="0"/>
              <a:t>Neuausrichtung der Verkehrspolitik</a:t>
            </a:r>
          </a:p>
        </p:txBody>
      </p:sp>
      <p:sp>
        <p:nvSpPr>
          <p:cNvPr id="7" name="Inhaltsplatzhalter 6">
            <a:extLst>
              <a:ext uri="{FF2B5EF4-FFF2-40B4-BE49-F238E27FC236}">
                <a16:creationId xmlns:a16="http://schemas.microsoft.com/office/drawing/2014/main" id="{FD0CBE6D-8CE9-1657-F702-33EF63D86987}"/>
              </a:ext>
            </a:extLst>
          </p:cNvPr>
          <p:cNvSpPr>
            <a:spLocks noGrp="1"/>
          </p:cNvSpPr>
          <p:nvPr>
            <p:ph idx="1"/>
          </p:nvPr>
        </p:nvSpPr>
        <p:spPr/>
        <p:txBody>
          <a:bodyPr>
            <a:normAutofit lnSpcReduction="10000"/>
          </a:bodyPr>
          <a:lstStyle/>
          <a:p>
            <a:pPr>
              <a:buNone/>
            </a:pPr>
            <a:endParaRPr lang="de-DE" sz="2000" b="1" dirty="0"/>
          </a:p>
          <a:p>
            <a:pPr>
              <a:buNone/>
            </a:pPr>
            <a:r>
              <a:rPr lang="de-DE" sz="2000" b="1" dirty="0"/>
              <a:t>Weg vom bisherigen Versagen – hin zur echten Verkehrswende</a:t>
            </a:r>
            <a:br>
              <a:rPr lang="de-DE" sz="2000" b="1" dirty="0"/>
            </a:br>
            <a:endParaRPr lang="de-DE" sz="2000" b="1" dirty="0"/>
          </a:p>
          <a:p>
            <a:pPr>
              <a:buFont typeface="Arial" panose="020B0604020202020204" pitchFamily="34" charset="0"/>
              <a:buChar char="•"/>
            </a:pPr>
            <a:r>
              <a:rPr lang="de-DE" sz="2000" b="1" dirty="0"/>
              <a:t>Symbolpolitik beenden</a:t>
            </a:r>
            <a:r>
              <a:rPr lang="de-DE" sz="2000" dirty="0"/>
              <a:t> – strategische Weitsicht statt kurzfristiger Maßnahmen.</a:t>
            </a:r>
          </a:p>
          <a:p>
            <a:pPr>
              <a:buFont typeface="Arial" panose="020B0604020202020204" pitchFamily="34" charset="0"/>
              <a:buChar char="•"/>
            </a:pPr>
            <a:r>
              <a:rPr lang="de-DE" sz="2000" b="1" dirty="0"/>
              <a:t>Mehr Wettbewerb, weniger Bürokratie</a:t>
            </a:r>
            <a:r>
              <a:rPr lang="de-DE" sz="2000" dirty="0"/>
              <a:t> – Innovationsfreundlichkeit und Kundenorientierung stärken</a:t>
            </a:r>
          </a:p>
          <a:p>
            <a:pPr>
              <a:buFont typeface="Arial" panose="020B0604020202020204" pitchFamily="34" charset="0"/>
              <a:buChar char="•"/>
            </a:pPr>
            <a:r>
              <a:rPr lang="de-DE" sz="2000" b="1" dirty="0"/>
              <a:t>Effizienz statt Staatsgläubigkeit</a:t>
            </a:r>
            <a:r>
              <a:rPr lang="de-DE" sz="2000" dirty="0"/>
              <a:t> – bestehende Strukturen haben sich als </a:t>
            </a:r>
            <a:r>
              <a:rPr lang="de-DE" sz="2000" b="1" dirty="0"/>
              <a:t>ineffizient und innovationshemmend</a:t>
            </a:r>
            <a:r>
              <a:rPr lang="de-DE" sz="2000" dirty="0"/>
              <a:t> erwiesen</a:t>
            </a:r>
          </a:p>
          <a:p>
            <a:pPr>
              <a:buFont typeface="Arial" panose="020B0604020202020204" pitchFamily="34" charset="0"/>
              <a:buChar char="•"/>
            </a:pPr>
            <a:r>
              <a:rPr lang="de-DE" sz="2000" b="1" dirty="0"/>
              <a:t>Verkehrswende sozial, ökologisch und wirtschaftlich tragfähig gestalten</a:t>
            </a:r>
            <a:r>
              <a:rPr lang="de-DE" sz="2000" dirty="0"/>
              <a:t> – durch klare ordnungspolitische Regeln</a:t>
            </a:r>
          </a:p>
          <a:p>
            <a:pPr marL="0" indent="0">
              <a:buNone/>
            </a:pPr>
            <a:endParaRPr lang="de-DE" sz="2000" dirty="0"/>
          </a:p>
          <a:p>
            <a:pPr marL="0" indent="0">
              <a:buNone/>
            </a:pPr>
            <a:r>
              <a:rPr lang="de-DE" sz="2400" dirty="0">
                <a:solidFill>
                  <a:schemeClr val="accent3">
                    <a:lumMod val="75000"/>
                  </a:schemeClr>
                </a:solidFill>
              </a:rPr>
              <a:t>➡ </a:t>
            </a:r>
            <a:r>
              <a:rPr lang="de-DE" sz="2400" b="1" dirty="0">
                <a:solidFill>
                  <a:schemeClr val="accent3">
                    <a:lumMod val="75000"/>
                  </a:schemeClr>
                </a:solidFill>
              </a:rPr>
              <a:t>Jetzt die Weichen stellen – für eine zukunftsfähige, nachhaltige Mobilität</a:t>
            </a:r>
            <a:endParaRPr lang="de-DE" sz="2400" dirty="0">
              <a:solidFill>
                <a:schemeClr val="accent3">
                  <a:lumMod val="75000"/>
                </a:schemeClr>
              </a:solidFill>
            </a:endParaRPr>
          </a:p>
          <a:p>
            <a:pPr>
              <a:buNone/>
            </a:pPr>
            <a:endParaRPr lang="de-DE" sz="2000" dirty="0"/>
          </a:p>
        </p:txBody>
      </p:sp>
      <p:sp>
        <p:nvSpPr>
          <p:cNvPr id="8" name="Datumsplatzhalter 7">
            <a:extLst>
              <a:ext uri="{FF2B5EF4-FFF2-40B4-BE49-F238E27FC236}">
                <a16:creationId xmlns:a16="http://schemas.microsoft.com/office/drawing/2014/main" id="{3D58F773-DF7C-3058-B330-FA936B3FB2D1}"/>
              </a:ext>
            </a:extLst>
          </p:cNvPr>
          <p:cNvSpPr>
            <a:spLocks noGrp="1"/>
          </p:cNvSpPr>
          <p:nvPr>
            <p:ph type="dt" sz="half" idx="10"/>
          </p:nvPr>
        </p:nvSpPr>
        <p:spPr/>
        <p:txBody>
          <a:bodyPr/>
          <a:lstStyle/>
          <a:p>
            <a:r>
              <a:rPr lang="de-DE"/>
              <a:t>26.03.2025</a:t>
            </a:r>
            <a:endParaRPr lang="de-CH"/>
          </a:p>
        </p:txBody>
      </p:sp>
      <p:sp>
        <p:nvSpPr>
          <p:cNvPr id="9" name="Fußzeilenplatzhalter 8">
            <a:extLst>
              <a:ext uri="{FF2B5EF4-FFF2-40B4-BE49-F238E27FC236}">
                <a16:creationId xmlns:a16="http://schemas.microsoft.com/office/drawing/2014/main" id="{230CB374-76B5-95D9-0714-14AAD7A44AED}"/>
              </a:ext>
            </a:extLst>
          </p:cNvPr>
          <p:cNvSpPr>
            <a:spLocks noGrp="1"/>
          </p:cNvSpPr>
          <p:nvPr>
            <p:ph type="ftr" sz="quarter" idx="11"/>
          </p:nvPr>
        </p:nvSpPr>
        <p:spPr/>
        <p:txBody>
          <a:bodyPr/>
          <a:lstStyle/>
          <a:p>
            <a:r>
              <a:rPr lang="de-DE"/>
              <a:t>MEGATRENDS IM VERKEHR</a:t>
            </a:r>
            <a:endParaRPr lang="de-CH" dirty="0"/>
          </a:p>
        </p:txBody>
      </p:sp>
      <p:sp>
        <p:nvSpPr>
          <p:cNvPr id="3" name="Foliennummernplatzhalter 2">
            <a:extLst>
              <a:ext uri="{FF2B5EF4-FFF2-40B4-BE49-F238E27FC236}">
                <a16:creationId xmlns:a16="http://schemas.microsoft.com/office/drawing/2014/main" id="{16A21252-B357-22AD-B1E7-586B75D47DB5}"/>
              </a:ext>
            </a:extLst>
          </p:cNvPr>
          <p:cNvSpPr>
            <a:spLocks noGrp="1"/>
          </p:cNvSpPr>
          <p:nvPr>
            <p:ph type="sldNum" sz="quarter" idx="12"/>
          </p:nvPr>
        </p:nvSpPr>
        <p:spPr/>
        <p:txBody>
          <a:bodyPr/>
          <a:lstStyle/>
          <a:p>
            <a:fld id="{550233A8-5EF5-4A6C-A817-54812BB2690E}" type="slidenum">
              <a:rPr lang="de-CH" smtClean="0"/>
              <a:t>42</a:t>
            </a:fld>
            <a:endParaRPr lang="de-CH"/>
          </a:p>
        </p:txBody>
      </p:sp>
    </p:spTree>
    <p:extLst>
      <p:ext uri="{BB962C8B-B14F-4D97-AF65-F5344CB8AC3E}">
        <p14:creationId xmlns:p14="http://schemas.microsoft.com/office/powerpoint/2010/main" val="3196879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A169A2-50E2-B819-F6D3-2CD3A64FE32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548DCE2-FBAE-50BF-CFAA-AC109884A917}"/>
              </a:ext>
            </a:extLst>
          </p:cNvPr>
          <p:cNvSpPr>
            <a:spLocks noGrp="1"/>
          </p:cNvSpPr>
          <p:nvPr>
            <p:ph type="title"/>
          </p:nvPr>
        </p:nvSpPr>
        <p:spPr/>
        <p:txBody>
          <a:bodyPr/>
          <a:lstStyle/>
          <a:p>
            <a:r>
              <a:rPr lang="de-DE" dirty="0"/>
              <a:t>Erster Schritt zu einem </a:t>
            </a:r>
            <a:br>
              <a:rPr lang="de-DE" dirty="0"/>
            </a:br>
            <a:r>
              <a:rPr lang="de-DE" dirty="0"/>
              <a:t>nachhaltigeren Verkehrssystem</a:t>
            </a:r>
            <a:endParaRPr lang="de-CH" dirty="0"/>
          </a:p>
        </p:txBody>
      </p:sp>
      <p:sp>
        <p:nvSpPr>
          <p:cNvPr id="7" name="Inhaltsplatzhalter 6">
            <a:extLst>
              <a:ext uri="{FF2B5EF4-FFF2-40B4-BE49-F238E27FC236}">
                <a16:creationId xmlns:a16="http://schemas.microsoft.com/office/drawing/2014/main" id="{D61663C4-C433-B60B-3BB5-DC7202E4CA2D}"/>
              </a:ext>
            </a:extLst>
          </p:cNvPr>
          <p:cNvSpPr>
            <a:spLocks noGrp="1"/>
          </p:cNvSpPr>
          <p:nvPr>
            <p:ph idx="1"/>
          </p:nvPr>
        </p:nvSpPr>
        <p:spPr/>
        <p:txBody>
          <a:bodyPr>
            <a:normAutofit fontScale="85000" lnSpcReduction="20000"/>
          </a:bodyPr>
          <a:lstStyle/>
          <a:p>
            <a:pPr>
              <a:buNone/>
            </a:pPr>
            <a:endParaRPr lang="de-DE" sz="3600" dirty="0"/>
          </a:p>
          <a:p>
            <a:pPr>
              <a:lnSpc>
                <a:spcPct val="100000"/>
              </a:lnSpc>
              <a:buFont typeface="Arial" panose="020B0604020202020204" pitchFamily="34" charset="0"/>
              <a:buChar char="•"/>
            </a:pPr>
            <a:r>
              <a:rPr lang="de-DE" sz="2200" b="1" dirty="0"/>
              <a:t>Externe Umweltkosten</a:t>
            </a:r>
            <a:r>
              <a:rPr lang="de-DE" sz="2200" dirty="0"/>
              <a:t> des Verkehrs dürfen nicht länger der Allgemeinheit aufgebürdet werden</a:t>
            </a:r>
          </a:p>
          <a:p>
            <a:pPr>
              <a:lnSpc>
                <a:spcPct val="100000"/>
              </a:lnSpc>
              <a:buFont typeface="Arial" panose="020B0604020202020204" pitchFamily="34" charset="0"/>
              <a:buChar char="•"/>
            </a:pPr>
            <a:r>
              <a:rPr lang="de-DE" sz="2200" b="1" dirty="0"/>
              <a:t>Verursacherprinzip umsetzen</a:t>
            </a:r>
            <a:r>
              <a:rPr lang="de-DE" sz="2200" dirty="0"/>
              <a:t> – Umweltkosten müssen den tatsächlichen Verursachern zugeordnet werden</a:t>
            </a:r>
          </a:p>
          <a:p>
            <a:pPr>
              <a:lnSpc>
                <a:spcPct val="100000"/>
              </a:lnSpc>
              <a:buFont typeface="Arial" panose="020B0604020202020204" pitchFamily="34" charset="0"/>
              <a:buChar char="•"/>
            </a:pPr>
            <a:r>
              <a:rPr lang="de-DE" sz="2200" b="1" dirty="0"/>
              <a:t>Politik als Rahmengeber, nicht als Akteur</a:t>
            </a:r>
            <a:r>
              <a:rPr lang="de-DE" sz="2200" dirty="0"/>
              <a:t> – faire Wettbewerbsbedingungen schaffen, statt Marktverzerrung durch direkte Eingriffe</a:t>
            </a:r>
          </a:p>
          <a:p>
            <a:pPr>
              <a:lnSpc>
                <a:spcPct val="100000"/>
              </a:lnSpc>
              <a:buFont typeface="Arial" panose="020B0604020202020204" pitchFamily="34" charset="0"/>
              <a:buChar char="•"/>
            </a:pPr>
            <a:r>
              <a:rPr lang="de-DE" sz="2200" b="1" dirty="0"/>
              <a:t>Wettbewerbshemmnisse abbauen</a:t>
            </a:r>
            <a:r>
              <a:rPr lang="de-DE" sz="2200" dirty="0"/>
              <a:t> – kommunale ÖPNV-Betriebe und die Deutsche Bahn AG müssen sich dem Wettbewerb stellen</a:t>
            </a:r>
          </a:p>
          <a:p>
            <a:pPr>
              <a:lnSpc>
                <a:spcPct val="100000"/>
              </a:lnSpc>
              <a:buFont typeface="Arial" panose="020B0604020202020204" pitchFamily="34" charset="0"/>
              <a:buChar char="•"/>
            </a:pPr>
            <a:r>
              <a:rPr lang="de-DE" sz="2200" b="1" dirty="0"/>
              <a:t>Innovation statt Regulierung</a:t>
            </a:r>
            <a:r>
              <a:rPr lang="de-DE" sz="2200" dirty="0"/>
              <a:t> – politische Einflussnahme bremst oft effiziente und nachhaltige Lösungen</a:t>
            </a:r>
          </a:p>
          <a:p>
            <a:pPr marL="0" indent="0">
              <a:buNone/>
            </a:pPr>
            <a:endParaRPr lang="de-DE" sz="2200" dirty="0"/>
          </a:p>
          <a:p>
            <a:pPr marL="0" indent="0">
              <a:buNone/>
            </a:pPr>
            <a:r>
              <a:rPr lang="de-DE" sz="2600" dirty="0">
                <a:solidFill>
                  <a:schemeClr val="accent3">
                    <a:lumMod val="75000"/>
                  </a:schemeClr>
                </a:solidFill>
              </a:rPr>
              <a:t>➡ </a:t>
            </a:r>
            <a:r>
              <a:rPr lang="de-DE" sz="2600" b="1" dirty="0">
                <a:solidFill>
                  <a:schemeClr val="accent3">
                    <a:lumMod val="75000"/>
                  </a:schemeClr>
                </a:solidFill>
              </a:rPr>
              <a:t>Ein gerechter, wettbewerbsfähiger Verkehrssektor ist der Schlüssel zur echten Verkehrswende</a:t>
            </a:r>
            <a:endParaRPr lang="de-DE" sz="2600" dirty="0">
              <a:solidFill>
                <a:schemeClr val="accent3">
                  <a:lumMod val="75000"/>
                </a:schemeClr>
              </a:solidFill>
            </a:endParaRPr>
          </a:p>
          <a:p>
            <a:pPr>
              <a:buNone/>
            </a:pPr>
            <a:endParaRPr lang="de-DE" sz="2000" dirty="0"/>
          </a:p>
        </p:txBody>
      </p:sp>
      <p:sp>
        <p:nvSpPr>
          <p:cNvPr id="8" name="Datumsplatzhalter 7">
            <a:extLst>
              <a:ext uri="{FF2B5EF4-FFF2-40B4-BE49-F238E27FC236}">
                <a16:creationId xmlns:a16="http://schemas.microsoft.com/office/drawing/2014/main" id="{926836BF-7A07-3A84-47AA-44E7247DB1A4}"/>
              </a:ext>
            </a:extLst>
          </p:cNvPr>
          <p:cNvSpPr>
            <a:spLocks noGrp="1"/>
          </p:cNvSpPr>
          <p:nvPr>
            <p:ph type="dt" sz="half" idx="10"/>
          </p:nvPr>
        </p:nvSpPr>
        <p:spPr/>
        <p:txBody>
          <a:bodyPr/>
          <a:lstStyle/>
          <a:p>
            <a:r>
              <a:rPr lang="de-DE"/>
              <a:t>26.03.2025</a:t>
            </a:r>
            <a:endParaRPr lang="de-CH"/>
          </a:p>
        </p:txBody>
      </p:sp>
      <p:sp>
        <p:nvSpPr>
          <p:cNvPr id="9" name="Fußzeilenplatzhalter 8">
            <a:extLst>
              <a:ext uri="{FF2B5EF4-FFF2-40B4-BE49-F238E27FC236}">
                <a16:creationId xmlns:a16="http://schemas.microsoft.com/office/drawing/2014/main" id="{60687206-47F0-726E-10E8-CEBC790A1974}"/>
              </a:ext>
            </a:extLst>
          </p:cNvPr>
          <p:cNvSpPr>
            <a:spLocks noGrp="1"/>
          </p:cNvSpPr>
          <p:nvPr>
            <p:ph type="ftr" sz="quarter" idx="11"/>
          </p:nvPr>
        </p:nvSpPr>
        <p:spPr/>
        <p:txBody>
          <a:bodyPr/>
          <a:lstStyle/>
          <a:p>
            <a:r>
              <a:rPr lang="de-DE"/>
              <a:t>MEGATRENDS IM VERKEHR</a:t>
            </a:r>
            <a:endParaRPr lang="de-CH" dirty="0"/>
          </a:p>
        </p:txBody>
      </p:sp>
      <p:sp>
        <p:nvSpPr>
          <p:cNvPr id="3" name="Foliennummernplatzhalter 2">
            <a:extLst>
              <a:ext uri="{FF2B5EF4-FFF2-40B4-BE49-F238E27FC236}">
                <a16:creationId xmlns:a16="http://schemas.microsoft.com/office/drawing/2014/main" id="{682F9500-AA66-ED59-D8E0-6EDF983AA5EB}"/>
              </a:ext>
            </a:extLst>
          </p:cNvPr>
          <p:cNvSpPr>
            <a:spLocks noGrp="1"/>
          </p:cNvSpPr>
          <p:nvPr>
            <p:ph type="sldNum" sz="quarter" idx="12"/>
          </p:nvPr>
        </p:nvSpPr>
        <p:spPr/>
        <p:txBody>
          <a:bodyPr/>
          <a:lstStyle/>
          <a:p>
            <a:fld id="{550233A8-5EF5-4A6C-A817-54812BB2690E}" type="slidenum">
              <a:rPr lang="de-CH" smtClean="0"/>
              <a:t>43</a:t>
            </a:fld>
            <a:endParaRPr lang="de-CH"/>
          </a:p>
        </p:txBody>
      </p:sp>
    </p:spTree>
    <p:extLst>
      <p:ext uri="{BB962C8B-B14F-4D97-AF65-F5344CB8AC3E}">
        <p14:creationId xmlns:p14="http://schemas.microsoft.com/office/powerpoint/2010/main" val="7541326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0C7E26-A0F1-CB1A-2857-3ABC057F579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2174273-014E-EF33-8A23-F532416F4703}"/>
              </a:ext>
            </a:extLst>
          </p:cNvPr>
          <p:cNvSpPr>
            <a:spLocks noGrp="1"/>
          </p:cNvSpPr>
          <p:nvPr>
            <p:ph type="title"/>
          </p:nvPr>
        </p:nvSpPr>
        <p:spPr/>
        <p:txBody>
          <a:bodyPr/>
          <a:lstStyle/>
          <a:p>
            <a:r>
              <a:rPr lang="de-CH" dirty="0"/>
              <a:t>Unternehmerischer Ansatz statt Staatsmonopole</a:t>
            </a:r>
          </a:p>
        </p:txBody>
      </p:sp>
      <p:sp>
        <p:nvSpPr>
          <p:cNvPr id="7" name="Inhaltsplatzhalter 6">
            <a:extLst>
              <a:ext uri="{FF2B5EF4-FFF2-40B4-BE49-F238E27FC236}">
                <a16:creationId xmlns:a16="http://schemas.microsoft.com/office/drawing/2014/main" id="{9BB80A4C-D817-4045-6468-ABB6E969263C}"/>
              </a:ext>
            </a:extLst>
          </p:cNvPr>
          <p:cNvSpPr>
            <a:spLocks noGrp="1"/>
          </p:cNvSpPr>
          <p:nvPr>
            <p:ph idx="1"/>
          </p:nvPr>
        </p:nvSpPr>
        <p:spPr/>
        <p:txBody>
          <a:bodyPr>
            <a:normAutofit fontScale="32500" lnSpcReduction="20000"/>
          </a:bodyPr>
          <a:lstStyle/>
          <a:p>
            <a:pPr>
              <a:buNone/>
            </a:pPr>
            <a:endParaRPr lang="de-DE" sz="6000" dirty="0"/>
          </a:p>
          <a:p>
            <a:pPr>
              <a:lnSpc>
                <a:spcPct val="100000"/>
              </a:lnSpc>
              <a:buFont typeface="Arial" panose="020B0604020202020204" pitchFamily="34" charset="0"/>
              <a:buChar char="•"/>
            </a:pPr>
            <a:r>
              <a:rPr lang="de-DE" sz="6000" b="1" dirty="0"/>
              <a:t>Das „öffentliche Kartell“ ist eine Innovationsbremse</a:t>
            </a:r>
            <a:r>
              <a:rPr lang="de-DE" sz="6000" dirty="0"/>
              <a:t> – Wettbewerb senkt Kosten, steigert Effizienz und ermöglicht niedrigere Preise</a:t>
            </a:r>
          </a:p>
          <a:p>
            <a:pPr>
              <a:lnSpc>
                <a:spcPct val="100000"/>
              </a:lnSpc>
              <a:buFont typeface="Arial" panose="020B0604020202020204" pitchFamily="34" charset="0"/>
              <a:buChar char="•"/>
            </a:pPr>
            <a:r>
              <a:rPr lang="de-DE" sz="6000" b="1" dirty="0"/>
              <a:t>Gleichbehandlung aller Anbieter</a:t>
            </a:r>
            <a:r>
              <a:rPr lang="de-DE" sz="6000" dirty="0"/>
              <a:t> – Öffentliche Verkehrsbetriebe und die DB AG dürfen keine Sonderstellung genießen.</a:t>
            </a:r>
          </a:p>
          <a:p>
            <a:pPr>
              <a:lnSpc>
                <a:spcPct val="100000"/>
              </a:lnSpc>
              <a:buFont typeface="Arial" panose="020B0604020202020204" pitchFamily="34" charset="0"/>
              <a:buChar char="•"/>
            </a:pPr>
            <a:r>
              <a:rPr lang="de-DE" sz="6000" b="1" dirty="0"/>
              <a:t>Modernisierung reicht nicht</a:t>
            </a:r>
            <a:r>
              <a:rPr lang="de-DE" sz="6000" dirty="0"/>
              <a:t> – Überholte Hierarchien und ineffiziente Bürokratien müssen konsequent abgebaut werden</a:t>
            </a:r>
          </a:p>
          <a:p>
            <a:pPr>
              <a:lnSpc>
                <a:spcPct val="100000"/>
              </a:lnSpc>
              <a:buFont typeface="Arial" panose="020B0604020202020204" pitchFamily="34" charset="0"/>
              <a:buChar char="•"/>
            </a:pPr>
            <a:r>
              <a:rPr lang="de-DE" sz="6000" b="1" dirty="0"/>
              <a:t>Weniger Regulierung, mehr unternehmerische Freiheit</a:t>
            </a:r>
            <a:r>
              <a:rPr lang="de-DE" sz="6000" dirty="0"/>
              <a:t> – staatliche Eingriffe hemmen Innovation und Flexibilität</a:t>
            </a:r>
          </a:p>
          <a:p>
            <a:pPr>
              <a:lnSpc>
                <a:spcPct val="100000"/>
              </a:lnSpc>
              <a:buFont typeface="Arial" panose="020B0604020202020204" pitchFamily="34" charset="0"/>
              <a:buChar char="•"/>
            </a:pPr>
            <a:r>
              <a:rPr lang="de-DE" sz="6000" b="1" dirty="0"/>
              <a:t>Führungspositionen nach Leistung und Qualifikation</a:t>
            </a:r>
            <a:r>
              <a:rPr lang="de-DE" sz="6000" dirty="0"/>
              <a:t> – statt politischer oder institutioneller Protektion</a:t>
            </a:r>
          </a:p>
          <a:p>
            <a:pPr marL="0" indent="0">
              <a:buNone/>
            </a:pPr>
            <a:endParaRPr lang="de-DE" sz="2200" dirty="0"/>
          </a:p>
          <a:p>
            <a:pPr marL="0" indent="0">
              <a:buNone/>
            </a:pPr>
            <a:r>
              <a:rPr lang="de-DE" sz="7400" dirty="0">
                <a:solidFill>
                  <a:schemeClr val="accent3">
                    <a:lumMod val="75000"/>
                  </a:schemeClr>
                </a:solidFill>
              </a:rPr>
              <a:t>➡ </a:t>
            </a:r>
            <a:r>
              <a:rPr lang="de-DE" sz="7400" b="1" dirty="0">
                <a:solidFill>
                  <a:schemeClr val="accent3">
                    <a:lumMod val="75000"/>
                  </a:schemeClr>
                </a:solidFill>
              </a:rPr>
              <a:t>Ein wettbewerbsorientierter Verkehr stärkt Innovation, Effizienz und Nutzerfreundlichkeit</a:t>
            </a:r>
            <a:endParaRPr lang="de-DE" sz="7400" dirty="0">
              <a:solidFill>
                <a:schemeClr val="accent3">
                  <a:lumMod val="75000"/>
                </a:schemeClr>
              </a:solidFill>
            </a:endParaRPr>
          </a:p>
          <a:p>
            <a:pPr>
              <a:buNone/>
            </a:pPr>
            <a:endParaRPr lang="de-DE" sz="2000" dirty="0"/>
          </a:p>
        </p:txBody>
      </p:sp>
      <p:sp>
        <p:nvSpPr>
          <p:cNvPr id="8" name="Datumsplatzhalter 7">
            <a:extLst>
              <a:ext uri="{FF2B5EF4-FFF2-40B4-BE49-F238E27FC236}">
                <a16:creationId xmlns:a16="http://schemas.microsoft.com/office/drawing/2014/main" id="{8F831B15-57F5-0554-BF89-81762CFD91C6}"/>
              </a:ext>
            </a:extLst>
          </p:cNvPr>
          <p:cNvSpPr>
            <a:spLocks noGrp="1"/>
          </p:cNvSpPr>
          <p:nvPr>
            <p:ph type="dt" sz="half" idx="10"/>
          </p:nvPr>
        </p:nvSpPr>
        <p:spPr/>
        <p:txBody>
          <a:bodyPr/>
          <a:lstStyle/>
          <a:p>
            <a:r>
              <a:rPr lang="de-DE"/>
              <a:t>26.03.2025</a:t>
            </a:r>
            <a:endParaRPr lang="de-CH"/>
          </a:p>
        </p:txBody>
      </p:sp>
      <p:sp>
        <p:nvSpPr>
          <p:cNvPr id="9" name="Fußzeilenplatzhalter 8">
            <a:extLst>
              <a:ext uri="{FF2B5EF4-FFF2-40B4-BE49-F238E27FC236}">
                <a16:creationId xmlns:a16="http://schemas.microsoft.com/office/drawing/2014/main" id="{9CE52CE7-0EE7-5E40-B78B-B3DDCC8E4B6E}"/>
              </a:ext>
            </a:extLst>
          </p:cNvPr>
          <p:cNvSpPr>
            <a:spLocks noGrp="1"/>
          </p:cNvSpPr>
          <p:nvPr>
            <p:ph type="ftr" sz="quarter" idx="11"/>
          </p:nvPr>
        </p:nvSpPr>
        <p:spPr/>
        <p:txBody>
          <a:bodyPr/>
          <a:lstStyle/>
          <a:p>
            <a:r>
              <a:rPr lang="de-DE"/>
              <a:t>MEGATRENDS IM VERKEHR</a:t>
            </a:r>
            <a:endParaRPr lang="de-CH" dirty="0"/>
          </a:p>
        </p:txBody>
      </p:sp>
      <p:sp>
        <p:nvSpPr>
          <p:cNvPr id="3" name="Foliennummernplatzhalter 2">
            <a:extLst>
              <a:ext uri="{FF2B5EF4-FFF2-40B4-BE49-F238E27FC236}">
                <a16:creationId xmlns:a16="http://schemas.microsoft.com/office/drawing/2014/main" id="{72366ABC-DBD4-D48F-F22C-44C4CF6CC32B}"/>
              </a:ext>
            </a:extLst>
          </p:cNvPr>
          <p:cNvSpPr>
            <a:spLocks noGrp="1"/>
          </p:cNvSpPr>
          <p:nvPr>
            <p:ph type="sldNum" sz="quarter" idx="12"/>
          </p:nvPr>
        </p:nvSpPr>
        <p:spPr/>
        <p:txBody>
          <a:bodyPr/>
          <a:lstStyle/>
          <a:p>
            <a:fld id="{550233A8-5EF5-4A6C-A817-54812BB2690E}" type="slidenum">
              <a:rPr lang="de-CH" smtClean="0"/>
              <a:t>44</a:t>
            </a:fld>
            <a:endParaRPr lang="de-CH"/>
          </a:p>
        </p:txBody>
      </p:sp>
    </p:spTree>
    <p:extLst>
      <p:ext uri="{BB962C8B-B14F-4D97-AF65-F5344CB8AC3E}">
        <p14:creationId xmlns:p14="http://schemas.microsoft.com/office/powerpoint/2010/main" val="18758172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EEC1F8-0AAD-ADC3-4ECA-DC48BFA1254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42ADF4B-43F4-0BB7-A85D-82A525B74319}"/>
              </a:ext>
            </a:extLst>
          </p:cNvPr>
          <p:cNvSpPr>
            <a:spLocks noGrp="1"/>
          </p:cNvSpPr>
          <p:nvPr>
            <p:ph type="title"/>
          </p:nvPr>
        </p:nvSpPr>
        <p:spPr/>
        <p:txBody>
          <a:bodyPr/>
          <a:lstStyle/>
          <a:p>
            <a:r>
              <a:rPr lang="de-CH" dirty="0"/>
              <a:t>Kundenorientierung statt Subventionsdschungel</a:t>
            </a:r>
          </a:p>
        </p:txBody>
      </p:sp>
      <p:sp>
        <p:nvSpPr>
          <p:cNvPr id="7" name="Inhaltsplatzhalter 6">
            <a:extLst>
              <a:ext uri="{FF2B5EF4-FFF2-40B4-BE49-F238E27FC236}">
                <a16:creationId xmlns:a16="http://schemas.microsoft.com/office/drawing/2014/main" id="{9B9CF34F-A427-2E32-2A0E-2BD51C884CAB}"/>
              </a:ext>
            </a:extLst>
          </p:cNvPr>
          <p:cNvSpPr>
            <a:spLocks noGrp="1"/>
          </p:cNvSpPr>
          <p:nvPr>
            <p:ph idx="1"/>
          </p:nvPr>
        </p:nvSpPr>
        <p:spPr/>
        <p:txBody>
          <a:bodyPr>
            <a:normAutofit lnSpcReduction="10000"/>
          </a:bodyPr>
          <a:lstStyle/>
          <a:p>
            <a:pPr>
              <a:buNone/>
            </a:pPr>
            <a:endParaRPr lang="de-DE" sz="3600" dirty="0"/>
          </a:p>
          <a:p>
            <a:pPr>
              <a:buFont typeface="Arial" panose="020B0604020202020204" pitchFamily="34" charset="0"/>
              <a:buChar char="•"/>
            </a:pPr>
            <a:r>
              <a:rPr lang="de-DE" sz="2000" b="1" dirty="0"/>
              <a:t>Subventionen direkt an Verbraucher statt an Verkehrsunternehmen</a:t>
            </a:r>
            <a:r>
              <a:rPr lang="de-DE" sz="2000" dirty="0"/>
              <a:t> – Mobilitätsbudgets statt pauschaler Förderungen</a:t>
            </a:r>
          </a:p>
          <a:p>
            <a:pPr>
              <a:buFont typeface="Arial" panose="020B0604020202020204" pitchFamily="34" charset="0"/>
              <a:buChar char="•"/>
            </a:pPr>
            <a:r>
              <a:rPr lang="de-DE" sz="2000" b="1" dirty="0"/>
              <a:t>Anreize für kundenorientierte Angebote</a:t>
            </a:r>
            <a:r>
              <a:rPr lang="de-DE" sz="2000" dirty="0"/>
              <a:t> – Unternehmen müssen sich am tatsächlichen Bedarf der Fahrgäste ausrichten</a:t>
            </a:r>
          </a:p>
          <a:p>
            <a:pPr>
              <a:buFont typeface="Arial" panose="020B0604020202020204" pitchFamily="34" charset="0"/>
              <a:buChar char="•"/>
            </a:pPr>
            <a:r>
              <a:rPr lang="de-DE" sz="2000" b="1" dirty="0"/>
              <a:t>Mehr Transparenz in der Finanzierung</a:t>
            </a:r>
            <a:r>
              <a:rPr lang="de-DE" sz="2000" dirty="0"/>
              <a:t> – klare Geldströme statt intransparentem Förderdschungel</a:t>
            </a:r>
          </a:p>
          <a:p>
            <a:pPr>
              <a:buFont typeface="Arial" panose="020B0604020202020204" pitchFamily="34" charset="0"/>
              <a:buChar char="•"/>
            </a:pPr>
            <a:r>
              <a:rPr lang="de-DE" sz="2000" b="1" dirty="0"/>
              <a:t>Effizientere Nutzung öffentlicher Mittel</a:t>
            </a:r>
            <a:r>
              <a:rPr lang="de-DE" sz="2000" dirty="0"/>
              <a:t> – Wettbewerb fördert Innovation und Kostenbewusstsein</a:t>
            </a:r>
          </a:p>
          <a:p>
            <a:pPr marL="0" indent="0">
              <a:buNone/>
            </a:pPr>
            <a:endParaRPr lang="de-DE" sz="2000" dirty="0"/>
          </a:p>
          <a:p>
            <a:pPr marL="0" indent="0">
              <a:buNone/>
            </a:pPr>
            <a:r>
              <a:rPr lang="de-DE" sz="2400" dirty="0">
                <a:solidFill>
                  <a:schemeClr val="accent3">
                    <a:lumMod val="75000"/>
                  </a:schemeClr>
                </a:solidFill>
              </a:rPr>
              <a:t>➡ </a:t>
            </a:r>
            <a:r>
              <a:rPr lang="de-DE" sz="2400" b="1" dirty="0">
                <a:solidFill>
                  <a:schemeClr val="accent3">
                    <a:lumMod val="75000"/>
                  </a:schemeClr>
                </a:solidFill>
              </a:rPr>
              <a:t>Mobilität muss sich an den Bedürfnissen der Menschen orientieren, nicht an staatlichen Strukturen</a:t>
            </a:r>
            <a:endParaRPr lang="de-DE" sz="2400" dirty="0">
              <a:solidFill>
                <a:schemeClr val="accent3">
                  <a:lumMod val="75000"/>
                </a:schemeClr>
              </a:solidFill>
            </a:endParaRPr>
          </a:p>
          <a:p>
            <a:pPr>
              <a:buNone/>
            </a:pPr>
            <a:endParaRPr lang="de-DE" sz="2000" dirty="0"/>
          </a:p>
        </p:txBody>
      </p:sp>
      <p:sp>
        <p:nvSpPr>
          <p:cNvPr id="8" name="Datumsplatzhalter 7">
            <a:extLst>
              <a:ext uri="{FF2B5EF4-FFF2-40B4-BE49-F238E27FC236}">
                <a16:creationId xmlns:a16="http://schemas.microsoft.com/office/drawing/2014/main" id="{4A0D0214-146A-0C46-49F5-AD84F312B772}"/>
              </a:ext>
            </a:extLst>
          </p:cNvPr>
          <p:cNvSpPr>
            <a:spLocks noGrp="1"/>
          </p:cNvSpPr>
          <p:nvPr>
            <p:ph type="dt" sz="half" idx="10"/>
          </p:nvPr>
        </p:nvSpPr>
        <p:spPr/>
        <p:txBody>
          <a:bodyPr/>
          <a:lstStyle/>
          <a:p>
            <a:r>
              <a:rPr lang="de-DE"/>
              <a:t>26.03.2025</a:t>
            </a:r>
            <a:endParaRPr lang="de-CH"/>
          </a:p>
        </p:txBody>
      </p:sp>
      <p:sp>
        <p:nvSpPr>
          <p:cNvPr id="9" name="Fußzeilenplatzhalter 8">
            <a:extLst>
              <a:ext uri="{FF2B5EF4-FFF2-40B4-BE49-F238E27FC236}">
                <a16:creationId xmlns:a16="http://schemas.microsoft.com/office/drawing/2014/main" id="{4D080EC1-BA25-30D4-F61B-FCA825BE1C6A}"/>
              </a:ext>
            </a:extLst>
          </p:cNvPr>
          <p:cNvSpPr>
            <a:spLocks noGrp="1"/>
          </p:cNvSpPr>
          <p:nvPr>
            <p:ph type="ftr" sz="quarter" idx="11"/>
          </p:nvPr>
        </p:nvSpPr>
        <p:spPr/>
        <p:txBody>
          <a:bodyPr/>
          <a:lstStyle/>
          <a:p>
            <a:r>
              <a:rPr lang="de-DE"/>
              <a:t>MEGATRENDS IM VERKEHR</a:t>
            </a:r>
            <a:endParaRPr lang="de-CH" dirty="0"/>
          </a:p>
        </p:txBody>
      </p:sp>
      <p:sp>
        <p:nvSpPr>
          <p:cNvPr id="3" name="Foliennummernplatzhalter 2">
            <a:extLst>
              <a:ext uri="{FF2B5EF4-FFF2-40B4-BE49-F238E27FC236}">
                <a16:creationId xmlns:a16="http://schemas.microsoft.com/office/drawing/2014/main" id="{43C77320-2A77-B7EC-5A8B-45C0075EC03F}"/>
              </a:ext>
            </a:extLst>
          </p:cNvPr>
          <p:cNvSpPr>
            <a:spLocks noGrp="1"/>
          </p:cNvSpPr>
          <p:nvPr>
            <p:ph type="sldNum" sz="quarter" idx="12"/>
          </p:nvPr>
        </p:nvSpPr>
        <p:spPr/>
        <p:txBody>
          <a:bodyPr/>
          <a:lstStyle/>
          <a:p>
            <a:fld id="{550233A8-5EF5-4A6C-A817-54812BB2690E}" type="slidenum">
              <a:rPr lang="de-CH" smtClean="0"/>
              <a:t>45</a:t>
            </a:fld>
            <a:endParaRPr lang="de-CH"/>
          </a:p>
        </p:txBody>
      </p:sp>
    </p:spTree>
    <p:extLst>
      <p:ext uri="{BB962C8B-B14F-4D97-AF65-F5344CB8AC3E}">
        <p14:creationId xmlns:p14="http://schemas.microsoft.com/office/powerpoint/2010/main" val="21340006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F7F88A-8C4B-EF24-C2BE-4B30975F532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1EA2F86-CCB3-9AFD-1817-CBDBCBEAA43B}"/>
              </a:ext>
            </a:extLst>
          </p:cNvPr>
          <p:cNvSpPr>
            <a:spLocks noGrp="1"/>
          </p:cNvSpPr>
          <p:nvPr>
            <p:ph type="title"/>
          </p:nvPr>
        </p:nvSpPr>
        <p:spPr/>
        <p:txBody>
          <a:bodyPr/>
          <a:lstStyle/>
          <a:p>
            <a:r>
              <a:rPr lang="de-DE" dirty="0"/>
              <a:t>Keine ineffizienten Flatrates </a:t>
            </a:r>
            <a:br>
              <a:rPr lang="de-DE" dirty="0"/>
            </a:br>
            <a:r>
              <a:rPr lang="de-DE" dirty="0"/>
              <a:t>ohne Nutzen</a:t>
            </a:r>
            <a:endParaRPr lang="de-CH" dirty="0"/>
          </a:p>
        </p:txBody>
      </p:sp>
      <p:sp>
        <p:nvSpPr>
          <p:cNvPr id="7" name="Inhaltsplatzhalter 6">
            <a:extLst>
              <a:ext uri="{FF2B5EF4-FFF2-40B4-BE49-F238E27FC236}">
                <a16:creationId xmlns:a16="http://schemas.microsoft.com/office/drawing/2014/main" id="{525BAE00-D026-D7ED-6865-AB9A7CD61A07}"/>
              </a:ext>
            </a:extLst>
          </p:cNvPr>
          <p:cNvSpPr>
            <a:spLocks noGrp="1"/>
          </p:cNvSpPr>
          <p:nvPr>
            <p:ph idx="1"/>
          </p:nvPr>
        </p:nvSpPr>
        <p:spPr/>
        <p:txBody>
          <a:bodyPr>
            <a:normAutofit lnSpcReduction="10000"/>
          </a:bodyPr>
          <a:lstStyle/>
          <a:p>
            <a:pPr>
              <a:buFont typeface="Arial" panose="020B0604020202020204" pitchFamily="34" charset="0"/>
              <a:buChar char="•"/>
            </a:pPr>
            <a:endParaRPr lang="de-DE" sz="2000" b="1" dirty="0"/>
          </a:p>
          <a:p>
            <a:pPr>
              <a:buFont typeface="Arial" panose="020B0604020202020204" pitchFamily="34" charset="0"/>
              <a:buChar char="•"/>
            </a:pPr>
            <a:r>
              <a:rPr lang="de-DE" sz="2000" b="1" dirty="0"/>
              <a:t>Deutschlandticket: Fehlverteilung öffentlicher Mittel</a:t>
            </a:r>
            <a:r>
              <a:rPr lang="de-DE" sz="2000" dirty="0"/>
              <a:t> – 13,5 Mio. Nutzer, darunter viele aus einkommensstarken Haushalten, aber nur 4–8 % Neukunden aus dem Individualverkehr</a:t>
            </a:r>
          </a:p>
          <a:p>
            <a:pPr>
              <a:buFont typeface="Arial" panose="020B0604020202020204" pitchFamily="34" charset="0"/>
              <a:buChar char="•"/>
            </a:pPr>
            <a:r>
              <a:rPr lang="de-DE" sz="2000" b="1" dirty="0"/>
              <a:t>Hohe Kosten, geringer Effekt</a:t>
            </a:r>
            <a:r>
              <a:rPr lang="de-DE" sz="2000" dirty="0"/>
              <a:t> – kaum spürbare Verkehrsverlagerung trotz Milliardenaufwand</a:t>
            </a:r>
          </a:p>
          <a:p>
            <a:pPr>
              <a:buFont typeface="Arial" panose="020B0604020202020204" pitchFamily="34" charset="0"/>
              <a:buChar char="•"/>
            </a:pPr>
            <a:r>
              <a:rPr lang="de-DE" sz="2000" b="1" dirty="0"/>
              <a:t>Moderne Technologien statt teurer Pauschalangebote</a:t>
            </a:r>
            <a:r>
              <a:rPr lang="de-DE" sz="2000" dirty="0"/>
              <a:t> – Best-Price-Apps und Künstliche Intelligenz können faire und effiziente Preisstrukturen schaffen</a:t>
            </a:r>
          </a:p>
          <a:p>
            <a:pPr>
              <a:buFont typeface="Arial" panose="020B0604020202020204" pitchFamily="34" charset="0"/>
              <a:buChar char="•"/>
            </a:pPr>
            <a:r>
              <a:rPr lang="de-DE" sz="2000" b="1" dirty="0"/>
              <a:t>Reduzierung unnötiger Bürokratie</a:t>
            </a:r>
            <a:r>
              <a:rPr lang="de-DE" sz="2000" dirty="0"/>
              <a:t> – Verkehrsverbünde auf Kernfunktionen beschränken und Verwaltungsaufwand minimieren</a:t>
            </a:r>
            <a:br>
              <a:rPr lang="de-DE" sz="2000" dirty="0"/>
            </a:br>
            <a:endParaRPr lang="de-DE" sz="2000" dirty="0"/>
          </a:p>
          <a:p>
            <a:pPr marL="0" indent="0">
              <a:buNone/>
            </a:pPr>
            <a:r>
              <a:rPr lang="de-DE" sz="2400" dirty="0">
                <a:solidFill>
                  <a:schemeClr val="accent3">
                    <a:lumMod val="75000"/>
                  </a:schemeClr>
                </a:solidFill>
              </a:rPr>
              <a:t>➡ </a:t>
            </a:r>
            <a:r>
              <a:rPr lang="de-DE" sz="2400" b="1" dirty="0">
                <a:solidFill>
                  <a:schemeClr val="accent3">
                    <a:lumMod val="75000"/>
                  </a:schemeClr>
                </a:solidFill>
              </a:rPr>
              <a:t>Gezielte, technologiegestützte Lösungen statt pauschaler Flatrates für eine effizientere Verkehrspolitik</a:t>
            </a:r>
            <a:endParaRPr lang="de-DE" sz="2400" dirty="0">
              <a:solidFill>
                <a:schemeClr val="accent3">
                  <a:lumMod val="75000"/>
                </a:schemeClr>
              </a:solidFill>
            </a:endParaRPr>
          </a:p>
          <a:p>
            <a:pPr>
              <a:buNone/>
            </a:pPr>
            <a:endParaRPr lang="de-DE" sz="3600" dirty="0"/>
          </a:p>
        </p:txBody>
      </p:sp>
      <p:sp>
        <p:nvSpPr>
          <p:cNvPr id="8" name="Datumsplatzhalter 7">
            <a:extLst>
              <a:ext uri="{FF2B5EF4-FFF2-40B4-BE49-F238E27FC236}">
                <a16:creationId xmlns:a16="http://schemas.microsoft.com/office/drawing/2014/main" id="{D16246C4-E5DD-F68B-109A-2AF5FD75A2DF}"/>
              </a:ext>
            </a:extLst>
          </p:cNvPr>
          <p:cNvSpPr>
            <a:spLocks noGrp="1"/>
          </p:cNvSpPr>
          <p:nvPr>
            <p:ph type="dt" sz="half" idx="10"/>
          </p:nvPr>
        </p:nvSpPr>
        <p:spPr/>
        <p:txBody>
          <a:bodyPr/>
          <a:lstStyle/>
          <a:p>
            <a:r>
              <a:rPr lang="de-DE"/>
              <a:t>26.03.2025</a:t>
            </a:r>
            <a:endParaRPr lang="de-CH"/>
          </a:p>
        </p:txBody>
      </p:sp>
      <p:sp>
        <p:nvSpPr>
          <p:cNvPr id="9" name="Fußzeilenplatzhalter 8">
            <a:extLst>
              <a:ext uri="{FF2B5EF4-FFF2-40B4-BE49-F238E27FC236}">
                <a16:creationId xmlns:a16="http://schemas.microsoft.com/office/drawing/2014/main" id="{1F20B1C5-802E-F770-0389-F9D88A4A4EE1}"/>
              </a:ext>
            </a:extLst>
          </p:cNvPr>
          <p:cNvSpPr>
            <a:spLocks noGrp="1"/>
          </p:cNvSpPr>
          <p:nvPr>
            <p:ph type="ftr" sz="quarter" idx="11"/>
          </p:nvPr>
        </p:nvSpPr>
        <p:spPr/>
        <p:txBody>
          <a:bodyPr/>
          <a:lstStyle/>
          <a:p>
            <a:r>
              <a:rPr lang="de-DE"/>
              <a:t>MEGATRENDS IM VERKEHR</a:t>
            </a:r>
            <a:endParaRPr lang="de-CH" dirty="0"/>
          </a:p>
        </p:txBody>
      </p:sp>
      <p:sp>
        <p:nvSpPr>
          <p:cNvPr id="3" name="Foliennummernplatzhalter 2">
            <a:extLst>
              <a:ext uri="{FF2B5EF4-FFF2-40B4-BE49-F238E27FC236}">
                <a16:creationId xmlns:a16="http://schemas.microsoft.com/office/drawing/2014/main" id="{D37D74BB-03F8-E0A6-8443-FDCCD3F174B8}"/>
              </a:ext>
            </a:extLst>
          </p:cNvPr>
          <p:cNvSpPr>
            <a:spLocks noGrp="1"/>
          </p:cNvSpPr>
          <p:nvPr>
            <p:ph type="sldNum" sz="quarter" idx="12"/>
          </p:nvPr>
        </p:nvSpPr>
        <p:spPr/>
        <p:txBody>
          <a:bodyPr/>
          <a:lstStyle/>
          <a:p>
            <a:fld id="{550233A8-5EF5-4A6C-A817-54812BB2690E}" type="slidenum">
              <a:rPr lang="de-CH" smtClean="0"/>
              <a:t>46</a:t>
            </a:fld>
            <a:endParaRPr lang="de-CH"/>
          </a:p>
        </p:txBody>
      </p:sp>
    </p:spTree>
    <p:extLst>
      <p:ext uri="{BB962C8B-B14F-4D97-AF65-F5344CB8AC3E}">
        <p14:creationId xmlns:p14="http://schemas.microsoft.com/office/powerpoint/2010/main" val="14934280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0A0577-8F15-B321-2192-D6CABB38890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7684C1A-BF6D-320C-E53F-4F01F7E34A59}"/>
              </a:ext>
            </a:extLst>
          </p:cNvPr>
          <p:cNvSpPr>
            <a:spLocks noGrp="1"/>
          </p:cNvSpPr>
          <p:nvPr>
            <p:ph type="title"/>
          </p:nvPr>
        </p:nvSpPr>
        <p:spPr/>
        <p:txBody>
          <a:bodyPr/>
          <a:lstStyle/>
          <a:p>
            <a:r>
              <a:rPr lang="de-DE" dirty="0"/>
              <a:t>Trennung von Netz und Betrieb – </a:t>
            </a:r>
            <a:br>
              <a:rPr lang="de-DE" dirty="0"/>
            </a:br>
            <a:r>
              <a:rPr lang="de-DE" dirty="0"/>
              <a:t>Ein notwendiger Schritt</a:t>
            </a:r>
            <a:endParaRPr lang="de-CH" dirty="0"/>
          </a:p>
        </p:txBody>
      </p:sp>
      <p:sp>
        <p:nvSpPr>
          <p:cNvPr id="7" name="Inhaltsplatzhalter 6">
            <a:extLst>
              <a:ext uri="{FF2B5EF4-FFF2-40B4-BE49-F238E27FC236}">
                <a16:creationId xmlns:a16="http://schemas.microsoft.com/office/drawing/2014/main" id="{659613AC-11E2-E97D-E760-74E05EA36CA9}"/>
              </a:ext>
            </a:extLst>
          </p:cNvPr>
          <p:cNvSpPr>
            <a:spLocks noGrp="1"/>
          </p:cNvSpPr>
          <p:nvPr>
            <p:ph idx="1"/>
          </p:nvPr>
        </p:nvSpPr>
        <p:spPr/>
        <p:txBody>
          <a:bodyPr>
            <a:normAutofit lnSpcReduction="10000"/>
          </a:bodyPr>
          <a:lstStyle/>
          <a:p>
            <a:pPr>
              <a:buNone/>
            </a:pPr>
            <a:endParaRPr lang="de-DE" sz="3600" dirty="0"/>
          </a:p>
          <a:p>
            <a:pPr>
              <a:buFont typeface="Arial" panose="020B0604020202020204" pitchFamily="34" charset="0"/>
              <a:buChar char="•"/>
            </a:pPr>
            <a:r>
              <a:rPr lang="de-DE" sz="2000" b="1" dirty="0"/>
              <a:t>Grundlegender Umbau des Schienensystems erforderlich</a:t>
            </a:r>
            <a:r>
              <a:rPr lang="de-DE" sz="2000" dirty="0"/>
              <a:t> – für mehr Effizienz und Transparenz</a:t>
            </a:r>
          </a:p>
          <a:p>
            <a:pPr>
              <a:buFont typeface="Arial" panose="020B0604020202020204" pitchFamily="34" charset="0"/>
              <a:buChar char="•"/>
            </a:pPr>
            <a:r>
              <a:rPr lang="de-DE" sz="2000" b="1" dirty="0"/>
              <a:t>Das Schienennetz muss gemeinwohlorientiert verwaltet werden</a:t>
            </a:r>
            <a:r>
              <a:rPr lang="de-DE" sz="2000" dirty="0"/>
              <a:t> – außerhalb des direkten Einflusses der Deutschen Bahn AG</a:t>
            </a:r>
          </a:p>
          <a:p>
            <a:pPr>
              <a:buFont typeface="Arial" panose="020B0604020202020204" pitchFamily="34" charset="0"/>
              <a:buChar char="•"/>
            </a:pPr>
            <a:r>
              <a:rPr lang="de-DE" sz="2000" b="1" dirty="0"/>
              <a:t>Trennung von Netz und Betrieb schafft fairen Wettbewerb</a:t>
            </a:r>
            <a:r>
              <a:rPr lang="de-DE" sz="2000" dirty="0"/>
              <a:t> – bessere Nutzung der Infrastruktur durch verschiedene Anbieter</a:t>
            </a:r>
          </a:p>
          <a:p>
            <a:pPr>
              <a:buFont typeface="Arial" panose="020B0604020202020204" pitchFamily="34" charset="0"/>
              <a:buChar char="•"/>
            </a:pPr>
            <a:r>
              <a:rPr lang="de-DE" sz="2000" b="1" dirty="0"/>
              <a:t>Langfristiger Nutzen:</a:t>
            </a:r>
            <a:r>
              <a:rPr lang="de-DE" sz="2000" dirty="0"/>
              <a:t> Mehr Innovation, effizienterer Betrieb und bessere Angebotsqualität im Schienenverkehr</a:t>
            </a:r>
          </a:p>
          <a:p>
            <a:pPr marL="0" indent="0">
              <a:buNone/>
            </a:pPr>
            <a:endParaRPr lang="de-DE" sz="2000" dirty="0"/>
          </a:p>
          <a:p>
            <a:pPr marL="0" indent="0">
              <a:buNone/>
            </a:pPr>
            <a:r>
              <a:rPr lang="de-DE" sz="2400" dirty="0">
                <a:solidFill>
                  <a:schemeClr val="accent3">
                    <a:lumMod val="75000"/>
                  </a:schemeClr>
                </a:solidFill>
              </a:rPr>
              <a:t>➡ </a:t>
            </a:r>
            <a:r>
              <a:rPr lang="de-DE" sz="2400" b="1" dirty="0">
                <a:solidFill>
                  <a:schemeClr val="accent3">
                    <a:lumMod val="75000"/>
                  </a:schemeClr>
                </a:solidFill>
              </a:rPr>
              <a:t>Ein offenes, wettbewerbsfähiges Schienensystem für eine leistungsfähige Bahn</a:t>
            </a:r>
            <a:endParaRPr lang="de-DE" sz="2400" dirty="0">
              <a:solidFill>
                <a:schemeClr val="accent3">
                  <a:lumMod val="75000"/>
                </a:schemeClr>
              </a:solidFill>
            </a:endParaRPr>
          </a:p>
        </p:txBody>
      </p:sp>
      <p:sp>
        <p:nvSpPr>
          <p:cNvPr id="8" name="Datumsplatzhalter 7">
            <a:extLst>
              <a:ext uri="{FF2B5EF4-FFF2-40B4-BE49-F238E27FC236}">
                <a16:creationId xmlns:a16="http://schemas.microsoft.com/office/drawing/2014/main" id="{F461643B-03C0-A73C-E4CD-6A4967617086}"/>
              </a:ext>
            </a:extLst>
          </p:cNvPr>
          <p:cNvSpPr>
            <a:spLocks noGrp="1"/>
          </p:cNvSpPr>
          <p:nvPr>
            <p:ph type="dt" sz="half" idx="10"/>
          </p:nvPr>
        </p:nvSpPr>
        <p:spPr/>
        <p:txBody>
          <a:bodyPr/>
          <a:lstStyle/>
          <a:p>
            <a:r>
              <a:rPr lang="de-DE"/>
              <a:t>26.03.2025</a:t>
            </a:r>
            <a:endParaRPr lang="de-CH"/>
          </a:p>
        </p:txBody>
      </p:sp>
      <p:sp>
        <p:nvSpPr>
          <p:cNvPr id="9" name="Fußzeilenplatzhalter 8">
            <a:extLst>
              <a:ext uri="{FF2B5EF4-FFF2-40B4-BE49-F238E27FC236}">
                <a16:creationId xmlns:a16="http://schemas.microsoft.com/office/drawing/2014/main" id="{E8896E8B-FE9A-F396-3C3C-269BC5BC85A8}"/>
              </a:ext>
            </a:extLst>
          </p:cNvPr>
          <p:cNvSpPr>
            <a:spLocks noGrp="1"/>
          </p:cNvSpPr>
          <p:nvPr>
            <p:ph type="ftr" sz="quarter" idx="11"/>
          </p:nvPr>
        </p:nvSpPr>
        <p:spPr/>
        <p:txBody>
          <a:bodyPr/>
          <a:lstStyle/>
          <a:p>
            <a:r>
              <a:rPr lang="de-DE"/>
              <a:t>MEGATRENDS IM VERKEHR</a:t>
            </a:r>
            <a:endParaRPr lang="de-CH" dirty="0"/>
          </a:p>
        </p:txBody>
      </p:sp>
      <p:sp>
        <p:nvSpPr>
          <p:cNvPr id="3" name="Foliennummernplatzhalter 2">
            <a:extLst>
              <a:ext uri="{FF2B5EF4-FFF2-40B4-BE49-F238E27FC236}">
                <a16:creationId xmlns:a16="http://schemas.microsoft.com/office/drawing/2014/main" id="{8E20B772-93CD-7B65-2576-2728E5A9313D}"/>
              </a:ext>
            </a:extLst>
          </p:cNvPr>
          <p:cNvSpPr>
            <a:spLocks noGrp="1"/>
          </p:cNvSpPr>
          <p:nvPr>
            <p:ph type="sldNum" sz="quarter" idx="12"/>
          </p:nvPr>
        </p:nvSpPr>
        <p:spPr/>
        <p:txBody>
          <a:bodyPr/>
          <a:lstStyle/>
          <a:p>
            <a:fld id="{550233A8-5EF5-4A6C-A817-54812BB2690E}" type="slidenum">
              <a:rPr lang="de-CH" smtClean="0"/>
              <a:t>47</a:t>
            </a:fld>
            <a:endParaRPr lang="de-CH"/>
          </a:p>
        </p:txBody>
      </p:sp>
    </p:spTree>
    <p:extLst>
      <p:ext uri="{BB962C8B-B14F-4D97-AF65-F5344CB8AC3E}">
        <p14:creationId xmlns:p14="http://schemas.microsoft.com/office/powerpoint/2010/main" val="40255144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08B2F9-77A5-F518-A0D0-1676C0C3540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381FD37-C7F4-D91B-91C5-A09C502BC112}"/>
              </a:ext>
            </a:extLst>
          </p:cNvPr>
          <p:cNvSpPr>
            <a:spLocks noGrp="1"/>
          </p:cNvSpPr>
          <p:nvPr>
            <p:ph type="title"/>
          </p:nvPr>
        </p:nvSpPr>
        <p:spPr/>
        <p:txBody>
          <a:bodyPr/>
          <a:lstStyle/>
          <a:p>
            <a:r>
              <a:rPr lang="de-CH" dirty="0"/>
              <a:t>Wettbewerb als Erfolgsfaktor</a:t>
            </a:r>
          </a:p>
        </p:txBody>
      </p:sp>
      <p:sp>
        <p:nvSpPr>
          <p:cNvPr id="7" name="Inhaltsplatzhalter 6">
            <a:extLst>
              <a:ext uri="{FF2B5EF4-FFF2-40B4-BE49-F238E27FC236}">
                <a16:creationId xmlns:a16="http://schemas.microsoft.com/office/drawing/2014/main" id="{FD5FF84E-4B93-EF47-A31D-AD60B8FB9662}"/>
              </a:ext>
            </a:extLst>
          </p:cNvPr>
          <p:cNvSpPr>
            <a:spLocks noGrp="1"/>
          </p:cNvSpPr>
          <p:nvPr>
            <p:ph idx="1"/>
          </p:nvPr>
        </p:nvSpPr>
        <p:spPr/>
        <p:txBody>
          <a:bodyPr>
            <a:normAutofit fontScale="92500" lnSpcReduction="20000"/>
          </a:bodyPr>
          <a:lstStyle/>
          <a:p>
            <a:pPr>
              <a:buNone/>
            </a:pPr>
            <a:endParaRPr lang="de-DE" sz="2200" dirty="0"/>
          </a:p>
          <a:p>
            <a:pPr>
              <a:lnSpc>
                <a:spcPct val="100000"/>
              </a:lnSpc>
              <a:buFont typeface="Arial" panose="020B0604020202020204" pitchFamily="34" charset="0"/>
              <a:buChar char="•"/>
            </a:pPr>
            <a:r>
              <a:rPr lang="de-DE" sz="2200" b="1" dirty="0"/>
              <a:t>Staatliche Monopole sind nicht notwendig</a:t>
            </a:r>
            <a:r>
              <a:rPr lang="de-DE" sz="2200" dirty="0"/>
              <a:t> – Wettbewerb sorgt für mehr Effizienz und bessere Leistungen</a:t>
            </a:r>
          </a:p>
          <a:p>
            <a:pPr>
              <a:lnSpc>
                <a:spcPct val="100000"/>
              </a:lnSpc>
              <a:buFont typeface="Arial" panose="020B0604020202020204" pitchFamily="34" charset="0"/>
              <a:buChar char="•"/>
            </a:pPr>
            <a:r>
              <a:rPr lang="de-DE" sz="2200" b="1" dirty="0"/>
              <a:t>Der Staat als Rahmengeber, nicht als Betreiber</a:t>
            </a:r>
            <a:r>
              <a:rPr lang="de-DE" sz="2200" dirty="0"/>
              <a:t> – private Anbieter sollten im Wettbewerb die Mobilitätsdienste erbringen</a:t>
            </a:r>
          </a:p>
          <a:p>
            <a:pPr>
              <a:lnSpc>
                <a:spcPct val="100000"/>
              </a:lnSpc>
              <a:buFont typeface="Arial" panose="020B0604020202020204" pitchFamily="34" charset="0"/>
              <a:buChar char="•"/>
            </a:pPr>
            <a:r>
              <a:rPr lang="de-DE" sz="2200" b="1" dirty="0"/>
              <a:t>Wettbewerb senkt Kosten und steigert Qualität</a:t>
            </a:r>
            <a:r>
              <a:rPr lang="de-DE" sz="2200" dirty="0"/>
              <a:t> – Studien belegen Einsparpotenziale im </a:t>
            </a:r>
            <a:r>
              <a:rPr lang="de-DE" sz="2200" b="1" dirty="0"/>
              <a:t>zweistelligen Prozentbereich</a:t>
            </a:r>
            <a:r>
              <a:rPr lang="de-DE" sz="2200" dirty="0"/>
              <a:t> im ÖPNV</a:t>
            </a:r>
          </a:p>
          <a:p>
            <a:pPr>
              <a:lnSpc>
                <a:spcPct val="100000"/>
              </a:lnSpc>
              <a:buFont typeface="Arial" panose="020B0604020202020204" pitchFamily="34" charset="0"/>
              <a:buChar char="•"/>
            </a:pPr>
            <a:r>
              <a:rPr lang="de-DE" sz="2200" b="1" dirty="0"/>
              <a:t>Mehr Kundenorientierung, höhere Nachfrage</a:t>
            </a:r>
            <a:r>
              <a:rPr lang="de-DE" sz="2200" dirty="0"/>
              <a:t> – entscheidend für eine erfolgreiche Verkehrswende</a:t>
            </a:r>
          </a:p>
          <a:p>
            <a:pPr>
              <a:lnSpc>
                <a:spcPct val="100000"/>
              </a:lnSpc>
              <a:buFont typeface="Arial" panose="020B0604020202020204" pitchFamily="34" charset="0"/>
              <a:buChar char="•"/>
            </a:pPr>
            <a:r>
              <a:rPr lang="de-DE" sz="2200" b="1" dirty="0"/>
              <a:t>Finanzielle Mittel sind vorhanden</a:t>
            </a:r>
            <a:r>
              <a:rPr lang="de-DE" sz="2200" dirty="0"/>
              <a:t> – Subventionen müssen gezielter eingesetzt, Steuerzahler entlastet werden</a:t>
            </a:r>
          </a:p>
          <a:p>
            <a:pPr marL="0" indent="0">
              <a:buNone/>
            </a:pPr>
            <a:endParaRPr lang="de-DE" sz="2000" dirty="0"/>
          </a:p>
          <a:p>
            <a:pPr marL="0" indent="0">
              <a:buNone/>
            </a:pPr>
            <a:r>
              <a:rPr lang="de-DE" sz="2600" dirty="0">
                <a:solidFill>
                  <a:schemeClr val="accent3">
                    <a:lumMod val="75000"/>
                  </a:schemeClr>
                </a:solidFill>
              </a:rPr>
              <a:t>➡ </a:t>
            </a:r>
            <a:r>
              <a:rPr lang="de-DE" sz="2600" b="1" dirty="0">
                <a:solidFill>
                  <a:schemeClr val="accent3">
                    <a:lumMod val="75000"/>
                  </a:schemeClr>
                </a:solidFill>
              </a:rPr>
              <a:t>Mehr Markt, weniger Staat – für eine effizientere und nachhaltigere Mobilität</a:t>
            </a:r>
            <a:endParaRPr lang="de-DE" sz="2600" dirty="0">
              <a:solidFill>
                <a:schemeClr val="accent3">
                  <a:lumMod val="75000"/>
                </a:schemeClr>
              </a:solidFill>
            </a:endParaRPr>
          </a:p>
          <a:p>
            <a:pPr>
              <a:buNone/>
            </a:pPr>
            <a:endParaRPr lang="de-DE" sz="2000" dirty="0"/>
          </a:p>
        </p:txBody>
      </p:sp>
      <p:sp>
        <p:nvSpPr>
          <p:cNvPr id="8" name="Datumsplatzhalter 7">
            <a:extLst>
              <a:ext uri="{FF2B5EF4-FFF2-40B4-BE49-F238E27FC236}">
                <a16:creationId xmlns:a16="http://schemas.microsoft.com/office/drawing/2014/main" id="{F4406A1D-319C-CE8C-065A-55859C8A8EB8}"/>
              </a:ext>
            </a:extLst>
          </p:cNvPr>
          <p:cNvSpPr>
            <a:spLocks noGrp="1"/>
          </p:cNvSpPr>
          <p:nvPr>
            <p:ph type="dt" sz="half" idx="10"/>
          </p:nvPr>
        </p:nvSpPr>
        <p:spPr/>
        <p:txBody>
          <a:bodyPr/>
          <a:lstStyle/>
          <a:p>
            <a:r>
              <a:rPr lang="de-DE"/>
              <a:t>26.03.2025</a:t>
            </a:r>
            <a:endParaRPr lang="de-CH"/>
          </a:p>
        </p:txBody>
      </p:sp>
      <p:sp>
        <p:nvSpPr>
          <p:cNvPr id="9" name="Fußzeilenplatzhalter 8">
            <a:extLst>
              <a:ext uri="{FF2B5EF4-FFF2-40B4-BE49-F238E27FC236}">
                <a16:creationId xmlns:a16="http://schemas.microsoft.com/office/drawing/2014/main" id="{16523241-2AA0-5A8C-EAED-BB4186CFF8A1}"/>
              </a:ext>
            </a:extLst>
          </p:cNvPr>
          <p:cNvSpPr>
            <a:spLocks noGrp="1"/>
          </p:cNvSpPr>
          <p:nvPr>
            <p:ph type="ftr" sz="quarter" idx="11"/>
          </p:nvPr>
        </p:nvSpPr>
        <p:spPr/>
        <p:txBody>
          <a:bodyPr/>
          <a:lstStyle/>
          <a:p>
            <a:r>
              <a:rPr lang="de-DE"/>
              <a:t>MEGATRENDS IM VERKEHR</a:t>
            </a:r>
            <a:endParaRPr lang="de-CH" dirty="0"/>
          </a:p>
        </p:txBody>
      </p:sp>
      <p:sp>
        <p:nvSpPr>
          <p:cNvPr id="3" name="Foliennummernplatzhalter 2">
            <a:extLst>
              <a:ext uri="{FF2B5EF4-FFF2-40B4-BE49-F238E27FC236}">
                <a16:creationId xmlns:a16="http://schemas.microsoft.com/office/drawing/2014/main" id="{0B67AEDE-227A-65D3-D466-EBFDB5A5708D}"/>
              </a:ext>
            </a:extLst>
          </p:cNvPr>
          <p:cNvSpPr>
            <a:spLocks noGrp="1"/>
          </p:cNvSpPr>
          <p:nvPr>
            <p:ph type="sldNum" sz="quarter" idx="12"/>
          </p:nvPr>
        </p:nvSpPr>
        <p:spPr/>
        <p:txBody>
          <a:bodyPr/>
          <a:lstStyle/>
          <a:p>
            <a:fld id="{550233A8-5EF5-4A6C-A817-54812BB2690E}" type="slidenum">
              <a:rPr lang="de-CH" smtClean="0"/>
              <a:t>48</a:t>
            </a:fld>
            <a:endParaRPr lang="de-CH"/>
          </a:p>
        </p:txBody>
      </p:sp>
    </p:spTree>
    <p:extLst>
      <p:ext uri="{BB962C8B-B14F-4D97-AF65-F5344CB8AC3E}">
        <p14:creationId xmlns:p14="http://schemas.microsoft.com/office/powerpoint/2010/main" val="23793857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A683F3-CD3B-67DB-A08F-68091185FF6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C92E478-2923-D8C4-A876-E3B8431931B2}"/>
              </a:ext>
            </a:extLst>
          </p:cNvPr>
          <p:cNvSpPr>
            <a:spLocks noGrp="1"/>
          </p:cNvSpPr>
          <p:nvPr>
            <p:ph type="title"/>
          </p:nvPr>
        </p:nvSpPr>
        <p:spPr/>
        <p:txBody>
          <a:bodyPr/>
          <a:lstStyle/>
          <a:p>
            <a:r>
              <a:rPr lang="de-DE" dirty="0"/>
              <a:t>Widerstände überwinden – Mobilitätswende konsequent angehen</a:t>
            </a:r>
            <a:endParaRPr lang="de-CH" dirty="0"/>
          </a:p>
        </p:txBody>
      </p:sp>
      <p:sp>
        <p:nvSpPr>
          <p:cNvPr id="7" name="Inhaltsplatzhalter 6">
            <a:extLst>
              <a:ext uri="{FF2B5EF4-FFF2-40B4-BE49-F238E27FC236}">
                <a16:creationId xmlns:a16="http://schemas.microsoft.com/office/drawing/2014/main" id="{D581BF84-6C31-C635-D57E-75AA5622D692}"/>
              </a:ext>
            </a:extLst>
          </p:cNvPr>
          <p:cNvSpPr>
            <a:spLocks noGrp="1"/>
          </p:cNvSpPr>
          <p:nvPr>
            <p:ph idx="1"/>
          </p:nvPr>
        </p:nvSpPr>
        <p:spPr/>
        <p:txBody>
          <a:bodyPr>
            <a:normAutofit lnSpcReduction="10000"/>
          </a:bodyPr>
          <a:lstStyle/>
          <a:p>
            <a:pPr>
              <a:buNone/>
            </a:pPr>
            <a:endParaRPr lang="de-DE" sz="3600" dirty="0"/>
          </a:p>
          <a:p>
            <a:pPr>
              <a:buFont typeface="Arial" panose="020B0604020202020204" pitchFamily="34" charset="0"/>
              <a:buChar char="•"/>
            </a:pPr>
            <a:r>
              <a:rPr lang="de-DE" sz="2000" b="1" dirty="0"/>
              <a:t>Das größte Hindernis ist nicht Technik oder Finanzierung</a:t>
            </a:r>
            <a:r>
              <a:rPr lang="de-DE" sz="2000" dirty="0"/>
              <a:t>, sondern der Widerstand etablierter Akteure mit Eigeninteressen</a:t>
            </a:r>
          </a:p>
          <a:p>
            <a:pPr>
              <a:buFont typeface="Arial" panose="020B0604020202020204" pitchFamily="34" charset="0"/>
              <a:buChar char="•"/>
            </a:pPr>
            <a:r>
              <a:rPr lang="de-DE" sz="2000" b="1" dirty="0"/>
              <a:t>Privilegien sichern statt Innovation?</a:t>
            </a:r>
            <a:r>
              <a:rPr lang="de-DE" sz="2000" dirty="0"/>
              <a:t> – Angst vor Veränderung blockiert Fortschritt</a:t>
            </a:r>
          </a:p>
          <a:p>
            <a:pPr>
              <a:buFont typeface="Arial" panose="020B0604020202020204" pitchFamily="34" charset="0"/>
              <a:buChar char="•"/>
            </a:pPr>
            <a:r>
              <a:rPr lang="de-DE" sz="2000" b="1" dirty="0"/>
              <a:t>Hochbezahlte Manager müssen Verantwortung übernehmen</a:t>
            </a:r>
            <a:r>
              <a:rPr lang="de-DE" sz="2000" dirty="0"/>
              <a:t> – höhere Subventionen dürfen kein Mittel zur Verschleierung von Versagen sein</a:t>
            </a:r>
          </a:p>
          <a:p>
            <a:pPr>
              <a:buFont typeface="Arial" panose="020B0604020202020204" pitchFamily="34" charset="0"/>
              <a:buChar char="•"/>
            </a:pPr>
            <a:r>
              <a:rPr lang="de-DE" sz="2000" b="1" dirty="0"/>
              <a:t>Kein Einnahmen-, sondern ein Ausgabenproblem</a:t>
            </a:r>
            <a:r>
              <a:rPr lang="de-DE" sz="2000" dirty="0"/>
              <a:t> – eine konsequente </a:t>
            </a:r>
            <a:r>
              <a:rPr lang="de-DE" sz="2000" b="1" dirty="0"/>
              <a:t>Durchforstung der Ausgaben</a:t>
            </a:r>
            <a:r>
              <a:rPr lang="de-DE" sz="2000" dirty="0"/>
              <a:t> ist notwendig</a:t>
            </a:r>
          </a:p>
          <a:p>
            <a:pPr>
              <a:buFont typeface="Arial" panose="020B0604020202020204" pitchFamily="34" charset="0"/>
              <a:buChar char="•"/>
            </a:pPr>
            <a:r>
              <a:rPr lang="de-DE" sz="2000" b="1" dirty="0"/>
              <a:t>Nachhaltige, generationengerechte Finanzierung</a:t>
            </a:r>
            <a:r>
              <a:rPr lang="de-DE" sz="2000" dirty="0"/>
              <a:t> statt kurzfristiger Geldspritzen</a:t>
            </a:r>
          </a:p>
          <a:p>
            <a:pPr marL="0" indent="0">
              <a:buNone/>
            </a:pPr>
            <a:endParaRPr lang="de-DE" sz="2000" dirty="0"/>
          </a:p>
          <a:p>
            <a:pPr marL="0" indent="0">
              <a:buNone/>
            </a:pPr>
            <a:r>
              <a:rPr lang="de-DE" sz="2400" dirty="0">
                <a:solidFill>
                  <a:schemeClr val="accent3">
                    <a:lumMod val="75000"/>
                  </a:schemeClr>
                </a:solidFill>
              </a:rPr>
              <a:t>➡ </a:t>
            </a:r>
            <a:r>
              <a:rPr lang="de-DE" sz="2400" b="1" dirty="0">
                <a:solidFill>
                  <a:schemeClr val="accent3">
                    <a:lumMod val="75000"/>
                  </a:schemeClr>
                </a:solidFill>
              </a:rPr>
              <a:t>Echte Reformen brauchen Mut zur Veränderung – jetzt handeln, statt Probleme zu verwalten</a:t>
            </a:r>
            <a:endParaRPr lang="de-DE" sz="2400" dirty="0">
              <a:solidFill>
                <a:schemeClr val="accent3">
                  <a:lumMod val="75000"/>
                </a:schemeClr>
              </a:solidFill>
            </a:endParaRPr>
          </a:p>
          <a:p>
            <a:pPr>
              <a:buNone/>
            </a:pPr>
            <a:endParaRPr lang="de-DE" sz="2000" dirty="0"/>
          </a:p>
        </p:txBody>
      </p:sp>
      <p:sp>
        <p:nvSpPr>
          <p:cNvPr id="8" name="Datumsplatzhalter 7">
            <a:extLst>
              <a:ext uri="{FF2B5EF4-FFF2-40B4-BE49-F238E27FC236}">
                <a16:creationId xmlns:a16="http://schemas.microsoft.com/office/drawing/2014/main" id="{38DA3E26-C34E-A348-BEE8-FA75A5981B5D}"/>
              </a:ext>
            </a:extLst>
          </p:cNvPr>
          <p:cNvSpPr>
            <a:spLocks noGrp="1"/>
          </p:cNvSpPr>
          <p:nvPr>
            <p:ph type="dt" sz="half" idx="10"/>
          </p:nvPr>
        </p:nvSpPr>
        <p:spPr/>
        <p:txBody>
          <a:bodyPr/>
          <a:lstStyle/>
          <a:p>
            <a:r>
              <a:rPr lang="de-DE"/>
              <a:t>26.03.2025</a:t>
            </a:r>
            <a:endParaRPr lang="de-CH"/>
          </a:p>
        </p:txBody>
      </p:sp>
      <p:sp>
        <p:nvSpPr>
          <p:cNvPr id="9" name="Fußzeilenplatzhalter 8">
            <a:extLst>
              <a:ext uri="{FF2B5EF4-FFF2-40B4-BE49-F238E27FC236}">
                <a16:creationId xmlns:a16="http://schemas.microsoft.com/office/drawing/2014/main" id="{CDF06EEF-E4D7-59DF-86BE-F686D6E90333}"/>
              </a:ext>
            </a:extLst>
          </p:cNvPr>
          <p:cNvSpPr>
            <a:spLocks noGrp="1"/>
          </p:cNvSpPr>
          <p:nvPr>
            <p:ph type="ftr" sz="quarter" idx="11"/>
          </p:nvPr>
        </p:nvSpPr>
        <p:spPr/>
        <p:txBody>
          <a:bodyPr/>
          <a:lstStyle/>
          <a:p>
            <a:r>
              <a:rPr lang="de-DE"/>
              <a:t>MEGATRENDS IM VERKEHR</a:t>
            </a:r>
            <a:endParaRPr lang="de-CH" dirty="0"/>
          </a:p>
        </p:txBody>
      </p:sp>
      <p:sp>
        <p:nvSpPr>
          <p:cNvPr id="3" name="Foliennummernplatzhalter 2">
            <a:extLst>
              <a:ext uri="{FF2B5EF4-FFF2-40B4-BE49-F238E27FC236}">
                <a16:creationId xmlns:a16="http://schemas.microsoft.com/office/drawing/2014/main" id="{1F36AAA7-156A-64D8-2FAC-297C39C0A48C}"/>
              </a:ext>
            </a:extLst>
          </p:cNvPr>
          <p:cNvSpPr>
            <a:spLocks noGrp="1"/>
          </p:cNvSpPr>
          <p:nvPr>
            <p:ph type="sldNum" sz="quarter" idx="12"/>
          </p:nvPr>
        </p:nvSpPr>
        <p:spPr/>
        <p:txBody>
          <a:bodyPr/>
          <a:lstStyle/>
          <a:p>
            <a:fld id="{550233A8-5EF5-4A6C-A817-54812BB2690E}" type="slidenum">
              <a:rPr lang="de-CH" smtClean="0"/>
              <a:t>49</a:t>
            </a:fld>
            <a:endParaRPr lang="de-CH"/>
          </a:p>
        </p:txBody>
      </p:sp>
    </p:spTree>
    <p:extLst>
      <p:ext uri="{BB962C8B-B14F-4D97-AF65-F5344CB8AC3E}">
        <p14:creationId xmlns:p14="http://schemas.microsoft.com/office/powerpoint/2010/main" val="11952345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B27189-FCFE-D33B-9F68-5AF1B102962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05FE005-E3CD-A293-84D3-D1E6D7476DEF}"/>
              </a:ext>
            </a:extLst>
          </p:cNvPr>
          <p:cNvSpPr>
            <a:spLocks noGrp="1"/>
          </p:cNvSpPr>
          <p:nvPr>
            <p:ph type="title"/>
          </p:nvPr>
        </p:nvSpPr>
        <p:spPr/>
        <p:txBody>
          <a:bodyPr/>
          <a:lstStyle/>
          <a:p>
            <a:r>
              <a:rPr lang="de-DE" b="1" dirty="0"/>
              <a:t>Herzlichen Dank</a:t>
            </a:r>
            <a:r>
              <a:rPr lang="de-CH" b="1" dirty="0"/>
              <a:t> an die </a:t>
            </a:r>
            <a:br>
              <a:rPr lang="de-CH" b="1" dirty="0"/>
            </a:br>
            <a:r>
              <a:rPr lang="de-CH" b="1" dirty="0"/>
              <a:t>PARTNER &amp; Sponsoren</a:t>
            </a:r>
            <a:endParaRPr lang="de-CH" dirty="0"/>
          </a:p>
        </p:txBody>
      </p:sp>
      <p:sp>
        <p:nvSpPr>
          <p:cNvPr id="4" name="Datumsplatzhalter 3">
            <a:extLst>
              <a:ext uri="{FF2B5EF4-FFF2-40B4-BE49-F238E27FC236}">
                <a16:creationId xmlns:a16="http://schemas.microsoft.com/office/drawing/2014/main" id="{FB3C60DE-5615-40EE-A191-B1B716463734}"/>
              </a:ext>
            </a:extLst>
          </p:cNvPr>
          <p:cNvSpPr>
            <a:spLocks noGrp="1"/>
          </p:cNvSpPr>
          <p:nvPr>
            <p:ph type="dt" sz="half" idx="10"/>
          </p:nvPr>
        </p:nvSpPr>
        <p:spPr/>
        <p:txBody>
          <a:bodyPr/>
          <a:lstStyle/>
          <a:p>
            <a:r>
              <a:rPr lang="de-DE"/>
              <a:t>26.03.2025</a:t>
            </a:r>
            <a:endParaRPr lang="de-CH"/>
          </a:p>
        </p:txBody>
      </p:sp>
      <p:sp>
        <p:nvSpPr>
          <p:cNvPr id="5" name="Fußzeilenplatzhalter 4">
            <a:extLst>
              <a:ext uri="{FF2B5EF4-FFF2-40B4-BE49-F238E27FC236}">
                <a16:creationId xmlns:a16="http://schemas.microsoft.com/office/drawing/2014/main" id="{063D5C86-6141-77E6-6BF7-BAC739EFC78E}"/>
              </a:ext>
            </a:extLst>
          </p:cNvPr>
          <p:cNvSpPr>
            <a:spLocks noGrp="1"/>
          </p:cNvSpPr>
          <p:nvPr>
            <p:ph type="ftr" sz="quarter" idx="11"/>
          </p:nvPr>
        </p:nvSpPr>
        <p:spPr/>
        <p:txBody>
          <a:bodyPr/>
          <a:lstStyle/>
          <a:p>
            <a:r>
              <a:rPr lang="de-DE"/>
              <a:t>MEGATRENDS IM VERKEHR</a:t>
            </a:r>
            <a:endParaRPr lang="de-CH" dirty="0"/>
          </a:p>
        </p:txBody>
      </p:sp>
      <p:sp>
        <p:nvSpPr>
          <p:cNvPr id="6" name="Foliennummernplatzhalter 5">
            <a:extLst>
              <a:ext uri="{FF2B5EF4-FFF2-40B4-BE49-F238E27FC236}">
                <a16:creationId xmlns:a16="http://schemas.microsoft.com/office/drawing/2014/main" id="{249DFD17-9E5C-EEE0-EDD6-8F5452029B27}"/>
              </a:ext>
            </a:extLst>
          </p:cNvPr>
          <p:cNvSpPr>
            <a:spLocks noGrp="1"/>
          </p:cNvSpPr>
          <p:nvPr>
            <p:ph type="sldNum" sz="quarter" idx="12"/>
          </p:nvPr>
        </p:nvSpPr>
        <p:spPr/>
        <p:txBody>
          <a:bodyPr/>
          <a:lstStyle/>
          <a:p>
            <a:fld id="{550233A8-5EF5-4A6C-A817-54812BB2690E}" type="slidenum">
              <a:rPr lang="de-CH" smtClean="0"/>
              <a:t>5</a:t>
            </a:fld>
            <a:endParaRPr lang="de-CH"/>
          </a:p>
        </p:txBody>
      </p:sp>
      <p:sp>
        <p:nvSpPr>
          <p:cNvPr id="9" name="Inhaltsplatzhalter 2">
            <a:extLst>
              <a:ext uri="{FF2B5EF4-FFF2-40B4-BE49-F238E27FC236}">
                <a16:creationId xmlns:a16="http://schemas.microsoft.com/office/drawing/2014/main" id="{31EC0480-A802-BC0E-0C9B-C008AA5CFA4C}"/>
              </a:ext>
            </a:extLst>
          </p:cNvPr>
          <p:cNvSpPr txBox="1">
            <a:spLocks/>
          </p:cNvSpPr>
          <p:nvPr/>
        </p:nvSpPr>
        <p:spPr>
          <a:xfrm>
            <a:off x="838200" y="1825625"/>
            <a:ext cx="1070875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de-CH" sz="2000" dirty="0"/>
          </a:p>
        </p:txBody>
      </p:sp>
      <p:pic>
        <p:nvPicPr>
          <p:cNvPr id="13" name="Grafik 12">
            <a:extLst>
              <a:ext uri="{FF2B5EF4-FFF2-40B4-BE49-F238E27FC236}">
                <a16:creationId xmlns:a16="http://schemas.microsoft.com/office/drawing/2014/main" id="{6368ABBB-81D5-14E1-3175-322A3F9FDC88}"/>
              </a:ext>
            </a:extLst>
          </p:cNvPr>
          <p:cNvPicPr>
            <a:picLocks noChangeAspect="1"/>
          </p:cNvPicPr>
          <p:nvPr/>
        </p:nvPicPr>
        <p:blipFill>
          <a:blip r:embed="rId2"/>
          <a:stretch>
            <a:fillRect/>
          </a:stretch>
        </p:blipFill>
        <p:spPr>
          <a:xfrm>
            <a:off x="6728825" y="5065745"/>
            <a:ext cx="2772328" cy="1176598"/>
          </a:xfrm>
          <a:prstGeom prst="rect">
            <a:avLst/>
          </a:prstGeom>
          <a:ln>
            <a:noFill/>
          </a:ln>
          <a:effectLst>
            <a:softEdge rad="112500"/>
          </a:effectLst>
        </p:spPr>
      </p:pic>
      <p:pic>
        <p:nvPicPr>
          <p:cNvPr id="15" name="Grafik 14">
            <a:extLst>
              <a:ext uri="{FF2B5EF4-FFF2-40B4-BE49-F238E27FC236}">
                <a16:creationId xmlns:a16="http://schemas.microsoft.com/office/drawing/2014/main" id="{5F033882-5FF8-B30F-F75A-22D8CE69C026}"/>
              </a:ext>
            </a:extLst>
          </p:cNvPr>
          <p:cNvPicPr>
            <a:picLocks noChangeAspect="1"/>
          </p:cNvPicPr>
          <p:nvPr/>
        </p:nvPicPr>
        <p:blipFill>
          <a:blip r:embed="rId3"/>
          <a:stretch>
            <a:fillRect/>
          </a:stretch>
        </p:blipFill>
        <p:spPr>
          <a:xfrm>
            <a:off x="404433" y="2063940"/>
            <a:ext cx="2675266" cy="1360151"/>
          </a:xfrm>
          <a:prstGeom prst="rect">
            <a:avLst/>
          </a:prstGeom>
          <a:ln>
            <a:noFill/>
          </a:ln>
          <a:effectLst>
            <a:softEdge rad="112500"/>
          </a:effectLst>
        </p:spPr>
      </p:pic>
      <p:pic>
        <p:nvPicPr>
          <p:cNvPr id="19" name="Grafik 18">
            <a:extLst>
              <a:ext uri="{FF2B5EF4-FFF2-40B4-BE49-F238E27FC236}">
                <a16:creationId xmlns:a16="http://schemas.microsoft.com/office/drawing/2014/main" id="{69E42DEB-0D46-C702-148D-87D7177C118D}"/>
              </a:ext>
            </a:extLst>
          </p:cNvPr>
          <p:cNvPicPr>
            <a:picLocks noChangeAspect="1"/>
          </p:cNvPicPr>
          <p:nvPr/>
        </p:nvPicPr>
        <p:blipFill>
          <a:blip r:embed="rId4"/>
          <a:stretch>
            <a:fillRect/>
          </a:stretch>
        </p:blipFill>
        <p:spPr>
          <a:xfrm>
            <a:off x="6296575" y="3399715"/>
            <a:ext cx="2047954" cy="1791377"/>
          </a:xfrm>
          <a:prstGeom prst="rect">
            <a:avLst/>
          </a:prstGeom>
          <a:ln>
            <a:noFill/>
          </a:ln>
          <a:effectLst>
            <a:softEdge rad="112500"/>
          </a:effectLst>
        </p:spPr>
      </p:pic>
      <p:pic>
        <p:nvPicPr>
          <p:cNvPr id="27" name="Grafik 26">
            <a:extLst>
              <a:ext uri="{FF2B5EF4-FFF2-40B4-BE49-F238E27FC236}">
                <a16:creationId xmlns:a16="http://schemas.microsoft.com/office/drawing/2014/main" id="{0989A7B3-34A8-7092-B856-AC8A0FA19E55}"/>
              </a:ext>
            </a:extLst>
          </p:cNvPr>
          <p:cNvPicPr>
            <a:picLocks noChangeAspect="1"/>
          </p:cNvPicPr>
          <p:nvPr/>
        </p:nvPicPr>
        <p:blipFill>
          <a:blip r:embed="rId5"/>
          <a:stretch>
            <a:fillRect/>
          </a:stretch>
        </p:blipFill>
        <p:spPr>
          <a:xfrm>
            <a:off x="8263068" y="3374487"/>
            <a:ext cx="2693588" cy="1841832"/>
          </a:xfrm>
          <a:prstGeom prst="rect">
            <a:avLst/>
          </a:prstGeom>
          <a:ln>
            <a:noFill/>
          </a:ln>
          <a:effectLst>
            <a:softEdge rad="112500"/>
          </a:effectLst>
        </p:spPr>
      </p:pic>
      <p:pic>
        <p:nvPicPr>
          <p:cNvPr id="29" name="Grafik 28">
            <a:extLst>
              <a:ext uri="{FF2B5EF4-FFF2-40B4-BE49-F238E27FC236}">
                <a16:creationId xmlns:a16="http://schemas.microsoft.com/office/drawing/2014/main" id="{DEB5637E-8A9A-696E-1F33-C703A6A03D95}"/>
              </a:ext>
            </a:extLst>
          </p:cNvPr>
          <p:cNvPicPr>
            <a:picLocks noChangeAspect="1"/>
          </p:cNvPicPr>
          <p:nvPr/>
        </p:nvPicPr>
        <p:blipFill>
          <a:blip r:embed="rId6"/>
          <a:stretch>
            <a:fillRect/>
          </a:stretch>
        </p:blipFill>
        <p:spPr>
          <a:xfrm>
            <a:off x="3046637" y="2030833"/>
            <a:ext cx="3198518" cy="1378671"/>
          </a:xfrm>
          <a:prstGeom prst="rect">
            <a:avLst/>
          </a:prstGeom>
          <a:ln>
            <a:noFill/>
          </a:ln>
          <a:effectLst>
            <a:softEdge rad="112500"/>
          </a:effectLst>
        </p:spPr>
      </p:pic>
      <p:pic>
        <p:nvPicPr>
          <p:cNvPr id="31" name="Grafik 30">
            <a:extLst>
              <a:ext uri="{FF2B5EF4-FFF2-40B4-BE49-F238E27FC236}">
                <a16:creationId xmlns:a16="http://schemas.microsoft.com/office/drawing/2014/main" id="{96A06C9D-251D-18BC-BD7D-6D7605D059D1}"/>
              </a:ext>
            </a:extLst>
          </p:cNvPr>
          <p:cNvPicPr>
            <a:picLocks noChangeAspect="1"/>
          </p:cNvPicPr>
          <p:nvPr/>
        </p:nvPicPr>
        <p:blipFill>
          <a:blip r:embed="rId7"/>
          <a:stretch>
            <a:fillRect/>
          </a:stretch>
        </p:blipFill>
        <p:spPr>
          <a:xfrm>
            <a:off x="6248627" y="2059116"/>
            <a:ext cx="3694260" cy="1364975"/>
          </a:xfrm>
          <a:prstGeom prst="rect">
            <a:avLst/>
          </a:prstGeom>
          <a:ln>
            <a:noFill/>
          </a:ln>
          <a:effectLst>
            <a:softEdge rad="112500"/>
          </a:effectLst>
        </p:spPr>
      </p:pic>
      <p:pic>
        <p:nvPicPr>
          <p:cNvPr id="35" name="Grafik 34">
            <a:extLst>
              <a:ext uri="{FF2B5EF4-FFF2-40B4-BE49-F238E27FC236}">
                <a16:creationId xmlns:a16="http://schemas.microsoft.com/office/drawing/2014/main" id="{BA71C071-2B6E-A0FD-6738-DF5EEBC4ECBF}"/>
              </a:ext>
            </a:extLst>
          </p:cNvPr>
          <p:cNvPicPr>
            <a:picLocks noChangeAspect="1"/>
          </p:cNvPicPr>
          <p:nvPr/>
        </p:nvPicPr>
        <p:blipFill>
          <a:blip r:embed="rId8"/>
          <a:stretch>
            <a:fillRect/>
          </a:stretch>
        </p:blipFill>
        <p:spPr>
          <a:xfrm>
            <a:off x="2525446" y="3365308"/>
            <a:ext cx="3825840" cy="1827369"/>
          </a:xfrm>
          <a:prstGeom prst="rect">
            <a:avLst/>
          </a:prstGeom>
          <a:ln>
            <a:noFill/>
          </a:ln>
          <a:effectLst>
            <a:softEdge rad="112500"/>
          </a:effectLst>
        </p:spPr>
      </p:pic>
      <p:pic>
        <p:nvPicPr>
          <p:cNvPr id="37" name="Grafik 36">
            <a:extLst>
              <a:ext uri="{FF2B5EF4-FFF2-40B4-BE49-F238E27FC236}">
                <a16:creationId xmlns:a16="http://schemas.microsoft.com/office/drawing/2014/main" id="{2D7D9ECC-6B45-5CAB-E7F2-EEC078DBE890}"/>
              </a:ext>
            </a:extLst>
          </p:cNvPr>
          <p:cNvPicPr>
            <a:picLocks noChangeAspect="1"/>
          </p:cNvPicPr>
          <p:nvPr/>
        </p:nvPicPr>
        <p:blipFill>
          <a:blip r:embed="rId9"/>
          <a:stretch>
            <a:fillRect/>
          </a:stretch>
        </p:blipFill>
        <p:spPr>
          <a:xfrm>
            <a:off x="4650465" y="5084124"/>
            <a:ext cx="2158019" cy="1158219"/>
          </a:xfrm>
          <a:prstGeom prst="rect">
            <a:avLst/>
          </a:prstGeom>
          <a:ln>
            <a:noFill/>
          </a:ln>
          <a:effectLst>
            <a:softEdge rad="112500"/>
          </a:effectLst>
        </p:spPr>
      </p:pic>
      <p:pic>
        <p:nvPicPr>
          <p:cNvPr id="39" name="Grafik 38">
            <a:extLst>
              <a:ext uri="{FF2B5EF4-FFF2-40B4-BE49-F238E27FC236}">
                <a16:creationId xmlns:a16="http://schemas.microsoft.com/office/drawing/2014/main" id="{542EBD12-57C4-0A9D-BE11-BF62FECA8314}"/>
              </a:ext>
            </a:extLst>
          </p:cNvPr>
          <p:cNvPicPr>
            <a:picLocks noChangeAspect="1"/>
          </p:cNvPicPr>
          <p:nvPr/>
        </p:nvPicPr>
        <p:blipFill>
          <a:blip r:embed="rId10"/>
          <a:stretch>
            <a:fillRect/>
          </a:stretch>
        </p:blipFill>
        <p:spPr>
          <a:xfrm>
            <a:off x="399743" y="3365307"/>
            <a:ext cx="2199100" cy="1791377"/>
          </a:xfrm>
          <a:prstGeom prst="rect">
            <a:avLst/>
          </a:prstGeom>
          <a:ln>
            <a:noFill/>
          </a:ln>
          <a:effectLst>
            <a:softEdge rad="112500"/>
          </a:effectLst>
        </p:spPr>
      </p:pic>
      <p:pic>
        <p:nvPicPr>
          <p:cNvPr id="41" name="Grafik 40">
            <a:extLst>
              <a:ext uri="{FF2B5EF4-FFF2-40B4-BE49-F238E27FC236}">
                <a16:creationId xmlns:a16="http://schemas.microsoft.com/office/drawing/2014/main" id="{61A97DB3-4790-4DA3-4DE9-F5C2E145C58D}"/>
              </a:ext>
            </a:extLst>
          </p:cNvPr>
          <p:cNvPicPr>
            <a:picLocks noChangeAspect="1"/>
          </p:cNvPicPr>
          <p:nvPr/>
        </p:nvPicPr>
        <p:blipFill>
          <a:blip r:embed="rId11"/>
          <a:stretch>
            <a:fillRect/>
          </a:stretch>
        </p:blipFill>
        <p:spPr>
          <a:xfrm>
            <a:off x="377453" y="5087933"/>
            <a:ext cx="4352925" cy="1158219"/>
          </a:xfrm>
          <a:prstGeom prst="rect">
            <a:avLst/>
          </a:prstGeom>
          <a:ln>
            <a:noFill/>
          </a:ln>
          <a:effectLst>
            <a:softEdge rad="112500"/>
          </a:effectLst>
        </p:spPr>
      </p:pic>
    </p:spTree>
    <p:extLst>
      <p:ext uri="{BB962C8B-B14F-4D97-AF65-F5344CB8AC3E}">
        <p14:creationId xmlns:p14="http://schemas.microsoft.com/office/powerpoint/2010/main" val="130724691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02AEBB-5C6B-277B-E983-7666B30EEFA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4C1774C-776D-F221-6F82-D4E8B8517412}"/>
              </a:ext>
            </a:extLst>
          </p:cNvPr>
          <p:cNvSpPr>
            <a:spLocks noGrp="1"/>
          </p:cNvSpPr>
          <p:nvPr>
            <p:ph type="title"/>
          </p:nvPr>
        </p:nvSpPr>
        <p:spPr/>
        <p:txBody>
          <a:bodyPr>
            <a:normAutofit/>
          </a:bodyPr>
          <a:lstStyle/>
          <a:p>
            <a:r>
              <a:rPr lang="de-DE" dirty="0"/>
              <a:t>Koch-Steinbrück-Papier – Ein Modell </a:t>
            </a:r>
            <a:br>
              <a:rPr lang="de-DE" dirty="0"/>
            </a:br>
            <a:r>
              <a:rPr lang="de-DE" dirty="0"/>
              <a:t>für heutigen Subventionsabbau</a:t>
            </a:r>
            <a:endParaRPr lang="de-CH" dirty="0"/>
          </a:p>
        </p:txBody>
      </p:sp>
      <p:sp>
        <p:nvSpPr>
          <p:cNvPr id="7" name="Inhaltsplatzhalter 6">
            <a:extLst>
              <a:ext uri="{FF2B5EF4-FFF2-40B4-BE49-F238E27FC236}">
                <a16:creationId xmlns:a16="http://schemas.microsoft.com/office/drawing/2014/main" id="{C6C69C93-DC5A-59C1-CC6C-AC3C51A02E71}"/>
              </a:ext>
            </a:extLst>
          </p:cNvPr>
          <p:cNvSpPr>
            <a:spLocks noGrp="1"/>
          </p:cNvSpPr>
          <p:nvPr>
            <p:ph idx="1"/>
          </p:nvPr>
        </p:nvSpPr>
        <p:spPr/>
        <p:txBody>
          <a:bodyPr>
            <a:normAutofit/>
          </a:bodyPr>
          <a:lstStyle/>
          <a:p>
            <a:pPr>
              <a:buNone/>
            </a:pPr>
            <a:endParaRPr lang="de-DE" sz="3600" dirty="0"/>
          </a:p>
          <a:p>
            <a:pPr eaLnBrk="0" fontAlgn="base" hangingPunct="0">
              <a:lnSpc>
                <a:spcPct val="80000"/>
              </a:lnSpc>
              <a:spcBef>
                <a:spcPct val="0"/>
              </a:spcBef>
              <a:spcAft>
                <a:spcPct val="0"/>
              </a:spcAft>
              <a:defRPr/>
            </a:pPr>
            <a:r>
              <a:rPr kumimoji="0" lang="de-DE" altLang="de-DE" sz="2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Historisches Reformkonzept:</a:t>
            </a:r>
            <a:r>
              <a:rPr kumimoji="0" lang="de-DE" altLang="de-DE"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Umfassendster Ansatz zum Subventionsabbau </a:t>
            </a:r>
          </a:p>
          <a:p>
            <a:pPr marL="0" indent="0" eaLnBrk="0" fontAlgn="base" hangingPunct="0">
              <a:lnSpc>
                <a:spcPct val="80000"/>
              </a:lnSpc>
              <a:spcBef>
                <a:spcPct val="0"/>
              </a:spcBef>
              <a:spcAft>
                <a:spcPct val="0"/>
              </a:spcAft>
              <a:buNone/>
              <a:defRPr/>
            </a:pPr>
            <a:endParaRPr kumimoji="0" lang="de-DE" altLang="de-DE"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eaLnBrk="0" fontAlgn="base" hangingPunct="0">
              <a:lnSpc>
                <a:spcPct val="80000"/>
              </a:lnSpc>
              <a:spcBef>
                <a:spcPct val="0"/>
              </a:spcBef>
              <a:spcAft>
                <a:spcPct val="0"/>
              </a:spcAft>
              <a:defRPr/>
            </a:pPr>
            <a:r>
              <a:rPr kumimoji="0" lang="de-DE" altLang="de-DE" sz="2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„Rasenmäher-Methode“:</a:t>
            </a:r>
            <a:r>
              <a:rPr kumimoji="0" lang="de-DE" altLang="de-DE"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Pauschale Kürzungen zur Reduzierung ineffizienter Subventionen</a:t>
            </a:r>
          </a:p>
          <a:p>
            <a:pPr marL="0" indent="0" eaLnBrk="0" fontAlgn="base" hangingPunct="0">
              <a:lnSpc>
                <a:spcPct val="80000"/>
              </a:lnSpc>
              <a:spcBef>
                <a:spcPct val="0"/>
              </a:spcBef>
              <a:spcAft>
                <a:spcPct val="0"/>
              </a:spcAft>
              <a:buNone/>
              <a:defRPr/>
            </a:pPr>
            <a:endParaRPr kumimoji="0" lang="de-DE" altLang="de-DE"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eaLnBrk="0" fontAlgn="base" hangingPunct="0">
              <a:lnSpc>
                <a:spcPct val="80000"/>
              </a:lnSpc>
              <a:spcBef>
                <a:spcPct val="0"/>
              </a:spcBef>
              <a:spcAft>
                <a:spcPct val="0"/>
              </a:spcAft>
              <a:defRPr/>
            </a:pPr>
            <a:r>
              <a:rPr kumimoji="0" lang="de-DE" altLang="de-DE" sz="2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Dringender Handlungsbedarf:</a:t>
            </a:r>
            <a:r>
              <a:rPr kumimoji="0" lang="de-DE" altLang="de-DE"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Ohne grundlegende Durchforstungen des „Subventionsdschungels“ und </a:t>
            </a:r>
            <a:r>
              <a:rPr kumimoji="0" lang="de-DE" altLang="de-DE" sz="2000" b="0" i="0" u="none" strike="noStrike" kern="1200" cap="none" spc="0" normalizeH="0" baseline="0" noProof="0">
                <a:ln>
                  <a:noFill/>
                </a:ln>
                <a:solidFill>
                  <a:prstClr val="black"/>
                </a:solidFill>
                <a:effectLst/>
                <a:uLnTx/>
                <a:uFillTx/>
                <a:latin typeface="Arial" panose="020B0604020202020204" pitchFamily="34" charset="0"/>
                <a:ea typeface="+mn-ea"/>
                <a:cs typeface="+mn-cs"/>
              </a:rPr>
              <a:t>damit auch verbundene Kürzungen, </a:t>
            </a:r>
            <a:r>
              <a:rPr kumimoji="0" lang="de-DE" altLang="de-DE"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bleibt ein neues Vorgehen im Sinne </a:t>
            </a:r>
            <a:r>
              <a:rPr kumimoji="0" lang="de-DE" altLang="de-DE" sz="2000" b="0" i="0" u="none" strike="noStrike" kern="1200" cap="none" spc="0" normalizeH="0" baseline="0" noProof="0">
                <a:ln>
                  <a:noFill/>
                </a:ln>
                <a:solidFill>
                  <a:prstClr val="black"/>
                </a:solidFill>
                <a:effectLst/>
                <a:uLnTx/>
                <a:uFillTx/>
                <a:latin typeface="Arial" panose="020B0604020202020204" pitchFamily="34" charset="0"/>
                <a:ea typeface="+mn-ea"/>
                <a:cs typeface="+mn-cs"/>
              </a:rPr>
              <a:t>von Koch-Steinbrück unumgänglich</a:t>
            </a:r>
            <a:endParaRPr kumimoji="0" lang="de-DE" altLang="de-DE"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indent="0">
              <a:buNone/>
            </a:pPr>
            <a:endParaRPr lang="de-DE" sz="2000" dirty="0"/>
          </a:p>
          <a:p>
            <a:pPr marL="0" indent="0">
              <a:buNone/>
            </a:pPr>
            <a:r>
              <a:rPr lang="de-DE" sz="2400" dirty="0">
                <a:solidFill>
                  <a:schemeClr val="accent3">
                    <a:lumMod val="75000"/>
                  </a:schemeClr>
                </a:solidFill>
              </a:rPr>
              <a:t>➡ </a:t>
            </a:r>
            <a:r>
              <a:rPr lang="de-DE" sz="2400" b="1" dirty="0">
                <a:solidFill>
                  <a:schemeClr val="accent3">
                    <a:lumMod val="75000"/>
                  </a:schemeClr>
                </a:solidFill>
              </a:rPr>
              <a:t>Eine effiziente Verkehrspolitik braucht finanzielle Disziplin und gezielte Investitionen statt pauschaler Subventionen</a:t>
            </a:r>
            <a:endParaRPr lang="de-DE" sz="2400" dirty="0">
              <a:solidFill>
                <a:schemeClr val="accent3">
                  <a:lumMod val="75000"/>
                </a:schemeClr>
              </a:solidFill>
            </a:endParaRPr>
          </a:p>
          <a:p>
            <a:pPr>
              <a:buNone/>
            </a:pPr>
            <a:endParaRPr lang="de-DE" sz="2000" dirty="0"/>
          </a:p>
        </p:txBody>
      </p:sp>
      <p:sp>
        <p:nvSpPr>
          <p:cNvPr id="8" name="Datumsplatzhalter 7">
            <a:extLst>
              <a:ext uri="{FF2B5EF4-FFF2-40B4-BE49-F238E27FC236}">
                <a16:creationId xmlns:a16="http://schemas.microsoft.com/office/drawing/2014/main" id="{F74BA5C6-A9D3-1CA1-914D-61DF5590A5F6}"/>
              </a:ext>
            </a:extLst>
          </p:cNvPr>
          <p:cNvSpPr>
            <a:spLocks noGrp="1"/>
          </p:cNvSpPr>
          <p:nvPr>
            <p:ph type="dt" sz="half" idx="10"/>
          </p:nvPr>
        </p:nvSpPr>
        <p:spPr/>
        <p:txBody>
          <a:bodyPr/>
          <a:lstStyle/>
          <a:p>
            <a:r>
              <a:rPr lang="de-DE"/>
              <a:t>26.03.2025</a:t>
            </a:r>
            <a:endParaRPr lang="de-CH"/>
          </a:p>
        </p:txBody>
      </p:sp>
      <p:sp>
        <p:nvSpPr>
          <p:cNvPr id="9" name="Fußzeilenplatzhalter 8">
            <a:extLst>
              <a:ext uri="{FF2B5EF4-FFF2-40B4-BE49-F238E27FC236}">
                <a16:creationId xmlns:a16="http://schemas.microsoft.com/office/drawing/2014/main" id="{50CB5719-1EDC-64CF-AB41-9A5F9D5481DF}"/>
              </a:ext>
            </a:extLst>
          </p:cNvPr>
          <p:cNvSpPr>
            <a:spLocks noGrp="1"/>
          </p:cNvSpPr>
          <p:nvPr>
            <p:ph type="ftr" sz="quarter" idx="11"/>
          </p:nvPr>
        </p:nvSpPr>
        <p:spPr/>
        <p:txBody>
          <a:bodyPr/>
          <a:lstStyle/>
          <a:p>
            <a:r>
              <a:rPr lang="de-DE"/>
              <a:t>MEGATRENDS IM VERKEHR</a:t>
            </a:r>
            <a:endParaRPr lang="de-CH" dirty="0"/>
          </a:p>
        </p:txBody>
      </p:sp>
      <p:sp>
        <p:nvSpPr>
          <p:cNvPr id="3" name="Foliennummernplatzhalter 2">
            <a:extLst>
              <a:ext uri="{FF2B5EF4-FFF2-40B4-BE49-F238E27FC236}">
                <a16:creationId xmlns:a16="http://schemas.microsoft.com/office/drawing/2014/main" id="{5EFFA0EF-BA90-8CA1-D9BB-6F3F6E98C6AC}"/>
              </a:ext>
            </a:extLst>
          </p:cNvPr>
          <p:cNvSpPr>
            <a:spLocks noGrp="1"/>
          </p:cNvSpPr>
          <p:nvPr>
            <p:ph type="sldNum" sz="quarter" idx="12"/>
          </p:nvPr>
        </p:nvSpPr>
        <p:spPr/>
        <p:txBody>
          <a:bodyPr/>
          <a:lstStyle/>
          <a:p>
            <a:fld id="{550233A8-5EF5-4A6C-A817-54812BB2690E}" type="slidenum">
              <a:rPr lang="de-CH" smtClean="0"/>
              <a:t>50</a:t>
            </a:fld>
            <a:endParaRPr lang="de-CH"/>
          </a:p>
        </p:txBody>
      </p:sp>
    </p:spTree>
    <p:extLst>
      <p:ext uri="{BB962C8B-B14F-4D97-AF65-F5344CB8AC3E}">
        <p14:creationId xmlns:p14="http://schemas.microsoft.com/office/powerpoint/2010/main" val="15377162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743648-9028-BBD8-9198-F3697BECC73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B4F7E14-2937-0665-CA06-DC0F3A456642}"/>
              </a:ext>
            </a:extLst>
          </p:cNvPr>
          <p:cNvSpPr>
            <a:spLocks noGrp="1"/>
          </p:cNvSpPr>
          <p:nvPr>
            <p:ph type="title"/>
          </p:nvPr>
        </p:nvSpPr>
        <p:spPr/>
        <p:txBody>
          <a:bodyPr>
            <a:normAutofit/>
          </a:bodyPr>
          <a:lstStyle/>
          <a:p>
            <a:r>
              <a:rPr lang="de-DE" dirty="0"/>
              <a:t>DAS KLAGELIED DER KERZENMACHER</a:t>
            </a:r>
            <a:endParaRPr lang="de-CH" dirty="0"/>
          </a:p>
        </p:txBody>
      </p:sp>
      <p:sp>
        <p:nvSpPr>
          <p:cNvPr id="7" name="Inhaltsplatzhalter 6">
            <a:extLst>
              <a:ext uri="{FF2B5EF4-FFF2-40B4-BE49-F238E27FC236}">
                <a16:creationId xmlns:a16="http://schemas.microsoft.com/office/drawing/2014/main" id="{A1D95B53-D4E3-4FA5-765D-871465FDF490}"/>
              </a:ext>
            </a:extLst>
          </p:cNvPr>
          <p:cNvSpPr>
            <a:spLocks noGrp="1"/>
          </p:cNvSpPr>
          <p:nvPr>
            <p:ph idx="1"/>
          </p:nvPr>
        </p:nvSpPr>
        <p:spPr/>
        <p:txBody>
          <a:bodyPr>
            <a:normAutofit/>
          </a:bodyPr>
          <a:lstStyle/>
          <a:p>
            <a:pPr>
              <a:buNone/>
            </a:pPr>
            <a:endParaRPr lang="de-DE" sz="2000" dirty="0"/>
          </a:p>
          <a:p>
            <a:pPr marL="0" indent="0" eaLnBrk="0" fontAlgn="base" hangingPunct="0">
              <a:lnSpc>
                <a:spcPct val="100000"/>
              </a:lnSpc>
              <a:spcBef>
                <a:spcPct val="0"/>
              </a:spcBef>
              <a:spcAft>
                <a:spcPct val="0"/>
              </a:spcAft>
              <a:buNone/>
              <a:defRPr/>
            </a:pPr>
            <a:r>
              <a:rPr kumimoji="0" lang="de-DE" altLang="de-DE" sz="240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„Die Geschichte ist nicht verbürgt, aber sie könnte wahr sein: die Zunft der französischen Kerzenmacher soll im 18. Jahrhundert allen Ernstes an die Deputiertenkammer appelliert haben, die Sonne als Natur begünstigten Konkurrenten ihres lichtspendenden Gewerbes auszuschalten.“</a:t>
            </a:r>
            <a:br>
              <a:rPr kumimoji="0" lang="de-DE" altLang="de-DE" sz="240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br>
            <a:r>
              <a:rPr lang="de-DE" sz="1600" dirty="0">
                <a:effectLst/>
                <a:ea typeface="Aptos" panose="020B0004020202020204" pitchFamily="34" charset="0"/>
              </a:rPr>
              <a:t>Zitat FAZ vom 29.4.89, S.15</a:t>
            </a:r>
          </a:p>
          <a:p>
            <a:pPr marL="0" indent="0" eaLnBrk="0" fontAlgn="base" hangingPunct="0">
              <a:lnSpc>
                <a:spcPct val="100000"/>
              </a:lnSpc>
              <a:spcBef>
                <a:spcPct val="0"/>
              </a:spcBef>
              <a:spcAft>
                <a:spcPct val="0"/>
              </a:spcAft>
              <a:buNone/>
              <a:defRPr/>
            </a:pPr>
            <a:endParaRPr kumimoji="0" lang="de-DE" altLang="de-DE" sz="240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indent="0" eaLnBrk="0" fontAlgn="base" hangingPunct="0">
              <a:lnSpc>
                <a:spcPct val="100000"/>
              </a:lnSpc>
              <a:spcBef>
                <a:spcPct val="0"/>
              </a:spcBef>
              <a:spcAft>
                <a:spcPct val="0"/>
              </a:spcAft>
              <a:buNone/>
              <a:defRPr/>
            </a:pPr>
            <a:endParaRPr kumimoji="0" lang="de-DE" altLang="de-DE" sz="240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indent="0" eaLnBrk="0" fontAlgn="base" hangingPunct="0">
              <a:lnSpc>
                <a:spcPct val="100000"/>
              </a:lnSpc>
              <a:spcBef>
                <a:spcPct val="0"/>
              </a:spcBef>
              <a:spcAft>
                <a:spcPct val="0"/>
              </a:spcAft>
              <a:buNone/>
              <a:defRPr/>
            </a:pPr>
            <a:r>
              <a:rPr kumimoji="0" lang="de-DE" altLang="de-DE" sz="240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Die Sonne scheint heute noch, aber die Argumente gegen den Wettbewerb haben sich nicht gebessert</a:t>
            </a:r>
          </a:p>
          <a:p>
            <a:pPr marL="0" indent="0" eaLnBrk="0" fontAlgn="base" hangingPunct="0">
              <a:lnSpc>
                <a:spcPct val="100000"/>
              </a:lnSpc>
              <a:spcBef>
                <a:spcPct val="0"/>
              </a:spcBef>
              <a:spcAft>
                <a:spcPct val="0"/>
              </a:spcAft>
              <a:buNone/>
              <a:defRPr/>
            </a:pPr>
            <a:endParaRPr kumimoji="0" lang="de-DE" altLang="de-DE" sz="200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8" name="Datumsplatzhalter 7">
            <a:extLst>
              <a:ext uri="{FF2B5EF4-FFF2-40B4-BE49-F238E27FC236}">
                <a16:creationId xmlns:a16="http://schemas.microsoft.com/office/drawing/2014/main" id="{C5085B67-DB57-1BE3-7E66-E5BD260D8EAD}"/>
              </a:ext>
            </a:extLst>
          </p:cNvPr>
          <p:cNvSpPr>
            <a:spLocks noGrp="1"/>
          </p:cNvSpPr>
          <p:nvPr>
            <p:ph type="dt" sz="half" idx="10"/>
          </p:nvPr>
        </p:nvSpPr>
        <p:spPr/>
        <p:txBody>
          <a:bodyPr/>
          <a:lstStyle/>
          <a:p>
            <a:r>
              <a:rPr lang="de-DE"/>
              <a:t>26.03.2025</a:t>
            </a:r>
            <a:endParaRPr lang="de-CH"/>
          </a:p>
        </p:txBody>
      </p:sp>
      <p:sp>
        <p:nvSpPr>
          <p:cNvPr id="9" name="Fußzeilenplatzhalter 8">
            <a:extLst>
              <a:ext uri="{FF2B5EF4-FFF2-40B4-BE49-F238E27FC236}">
                <a16:creationId xmlns:a16="http://schemas.microsoft.com/office/drawing/2014/main" id="{2D359AB1-2486-703D-2B05-2B9FD4F774DA}"/>
              </a:ext>
            </a:extLst>
          </p:cNvPr>
          <p:cNvSpPr>
            <a:spLocks noGrp="1"/>
          </p:cNvSpPr>
          <p:nvPr>
            <p:ph type="ftr" sz="quarter" idx="11"/>
          </p:nvPr>
        </p:nvSpPr>
        <p:spPr/>
        <p:txBody>
          <a:bodyPr/>
          <a:lstStyle/>
          <a:p>
            <a:r>
              <a:rPr lang="de-DE"/>
              <a:t>MEGATRENDS IM VERKEHR</a:t>
            </a:r>
            <a:endParaRPr lang="de-CH" dirty="0"/>
          </a:p>
        </p:txBody>
      </p:sp>
      <p:sp>
        <p:nvSpPr>
          <p:cNvPr id="3" name="Foliennummernplatzhalter 2">
            <a:extLst>
              <a:ext uri="{FF2B5EF4-FFF2-40B4-BE49-F238E27FC236}">
                <a16:creationId xmlns:a16="http://schemas.microsoft.com/office/drawing/2014/main" id="{85EEB0C9-18CD-B332-EB18-A1354F757196}"/>
              </a:ext>
            </a:extLst>
          </p:cNvPr>
          <p:cNvSpPr>
            <a:spLocks noGrp="1"/>
          </p:cNvSpPr>
          <p:nvPr>
            <p:ph type="sldNum" sz="quarter" idx="12"/>
          </p:nvPr>
        </p:nvSpPr>
        <p:spPr/>
        <p:txBody>
          <a:bodyPr/>
          <a:lstStyle/>
          <a:p>
            <a:fld id="{550233A8-5EF5-4A6C-A817-54812BB2690E}" type="slidenum">
              <a:rPr lang="de-CH" smtClean="0"/>
              <a:t>51</a:t>
            </a:fld>
            <a:endParaRPr lang="de-CH"/>
          </a:p>
        </p:txBody>
      </p:sp>
    </p:spTree>
    <p:extLst>
      <p:ext uri="{BB962C8B-B14F-4D97-AF65-F5344CB8AC3E}">
        <p14:creationId xmlns:p14="http://schemas.microsoft.com/office/powerpoint/2010/main" val="15750032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27C297-57A2-6E3E-D62C-989BB886671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7F02542-EC96-9D94-B881-BF6AF5EC6626}"/>
              </a:ext>
            </a:extLst>
          </p:cNvPr>
          <p:cNvSpPr>
            <a:spLocks noGrp="1"/>
          </p:cNvSpPr>
          <p:nvPr>
            <p:ph type="title"/>
          </p:nvPr>
        </p:nvSpPr>
        <p:spPr>
          <a:xfrm>
            <a:off x="662763" y="370441"/>
            <a:ext cx="10515600" cy="1325563"/>
          </a:xfrm>
        </p:spPr>
        <p:txBody>
          <a:bodyPr>
            <a:normAutofit/>
          </a:bodyPr>
          <a:lstStyle/>
          <a:p>
            <a:r>
              <a:rPr lang="de-DE" sz="4000" dirty="0"/>
              <a:t>DAS KLAGELIED DER KERZENMACHER UND SCHUMPETER</a:t>
            </a:r>
            <a:endParaRPr lang="de-CH" sz="4000" dirty="0"/>
          </a:p>
        </p:txBody>
      </p:sp>
      <p:sp>
        <p:nvSpPr>
          <p:cNvPr id="7" name="Inhaltsplatzhalter 6">
            <a:extLst>
              <a:ext uri="{FF2B5EF4-FFF2-40B4-BE49-F238E27FC236}">
                <a16:creationId xmlns:a16="http://schemas.microsoft.com/office/drawing/2014/main" id="{BDFCD80F-B031-A60F-8076-019A3D310996}"/>
              </a:ext>
            </a:extLst>
          </p:cNvPr>
          <p:cNvSpPr>
            <a:spLocks noGrp="1"/>
          </p:cNvSpPr>
          <p:nvPr>
            <p:ph idx="1"/>
          </p:nvPr>
        </p:nvSpPr>
        <p:spPr/>
        <p:txBody>
          <a:bodyPr>
            <a:normAutofit/>
          </a:bodyPr>
          <a:lstStyle/>
          <a:p>
            <a:pPr marL="0" indent="0" eaLnBrk="0" fontAlgn="base" hangingPunct="0">
              <a:lnSpc>
                <a:spcPct val="100000"/>
              </a:lnSpc>
              <a:spcBef>
                <a:spcPct val="0"/>
              </a:spcBef>
              <a:spcAft>
                <a:spcPct val="0"/>
              </a:spcAft>
              <a:buNone/>
              <a:defRPr/>
            </a:pPr>
            <a:endParaRPr kumimoji="0" lang="de-DE" altLang="de-DE" sz="2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indent="0" eaLnBrk="0" fontAlgn="base" hangingPunct="0">
              <a:lnSpc>
                <a:spcPct val="100000"/>
              </a:lnSpc>
              <a:spcBef>
                <a:spcPct val="0"/>
              </a:spcBef>
              <a:spcAft>
                <a:spcPct val="0"/>
              </a:spcAft>
              <a:buNone/>
              <a:defRPr/>
            </a:pPr>
            <a:r>
              <a:rPr kumimoji="0" lang="de-DE" altLang="de-DE" sz="2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„WER LEISTUNGSFÄHIG IST GILT DEN WETTBEWERBERN IMMER NOCH ALS UNFAIR“ </a:t>
            </a:r>
            <a:r>
              <a:rPr lang="de-DE" sz="1600" dirty="0">
                <a:effectLst/>
                <a:ea typeface="Aptos" panose="020B0004020202020204" pitchFamily="34" charset="0"/>
              </a:rPr>
              <a:t>Zitat FAZ vom 29.4.89, S.15</a:t>
            </a:r>
          </a:p>
          <a:p>
            <a:pPr marL="0" indent="0" eaLnBrk="0" fontAlgn="base" hangingPunct="0">
              <a:lnSpc>
                <a:spcPct val="100000"/>
              </a:lnSpc>
              <a:spcBef>
                <a:spcPct val="0"/>
              </a:spcBef>
              <a:spcAft>
                <a:spcPct val="0"/>
              </a:spcAft>
              <a:buNone/>
              <a:defRPr/>
            </a:pPr>
            <a:endParaRPr lang="de-DE" sz="1600" dirty="0">
              <a:effectLst/>
              <a:ea typeface="Aptos" panose="020B0004020202020204" pitchFamily="34" charset="0"/>
            </a:endParaRPr>
          </a:p>
          <a:p>
            <a:pPr marL="0" indent="0" eaLnBrk="0" fontAlgn="base" hangingPunct="0">
              <a:lnSpc>
                <a:spcPct val="100000"/>
              </a:lnSpc>
              <a:spcBef>
                <a:spcPct val="0"/>
              </a:spcBef>
              <a:spcAft>
                <a:spcPct val="0"/>
              </a:spcAft>
              <a:buNone/>
              <a:defRPr/>
            </a:pPr>
            <a:endParaRPr kumimoji="0" lang="de-DE" altLang="de-DE" sz="105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indent="0" eaLnBrk="0" fontAlgn="base" hangingPunct="0">
              <a:lnSpc>
                <a:spcPct val="100000"/>
              </a:lnSpc>
              <a:spcBef>
                <a:spcPct val="0"/>
              </a:spcBef>
              <a:spcAft>
                <a:spcPct val="0"/>
              </a:spcAft>
              <a:buNone/>
              <a:defRPr/>
            </a:pPr>
            <a:r>
              <a:rPr kumimoji="0" lang="de-DE" altLang="de-DE" sz="2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VOR DEM UNFAIREN WETTBEWERB MUSS MAN GESCHÜTZT WERDEN! !!!!!!!!!!!</a:t>
            </a:r>
          </a:p>
          <a:p>
            <a:pPr marL="0" indent="0" eaLnBrk="0" fontAlgn="base" hangingPunct="0">
              <a:lnSpc>
                <a:spcPct val="100000"/>
              </a:lnSpc>
              <a:spcBef>
                <a:spcPct val="0"/>
              </a:spcBef>
              <a:spcAft>
                <a:spcPct val="0"/>
              </a:spcAft>
              <a:buNone/>
              <a:defRPr/>
            </a:pPr>
            <a:endParaRPr lang="de-DE" altLang="de-DE" sz="2000" b="1" dirty="0">
              <a:solidFill>
                <a:prstClr val="black"/>
              </a:solidFill>
              <a:cs typeface="+mn-cs"/>
            </a:endParaRPr>
          </a:p>
          <a:p>
            <a:pPr marL="0" indent="0" eaLnBrk="0" fontAlgn="base" hangingPunct="0">
              <a:lnSpc>
                <a:spcPct val="100000"/>
              </a:lnSpc>
              <a:spcBef>
                <a:spcPct val="0"/>
              </a:spcBef>
              <a:spcAft>
                <a:spcPct val="0"/>
              </a:spcAft>
              <a:buNone/>
              <a:defRPr/>
            </a:pPr>
            <a:r>
              <a:rPr kumimoji="0" lang="de-DE" altLang="de-DE" sz="2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(Na ehrlich – wieviel Kerzenmacher haben wir unter uns?)</a:t>
            </a:r>
          </a:p>
          <a:p>
            <a:pPr marL="0" indent="0" eaLnBrk="0" fontAlgn="base" hangingPunct="0">
              <a:lnSpc>
                <a:spcPct val="100000"/>
              </a:lnSpc>
              <a:spcBef>
                <a:spcPct val="0"/>
              </a:spcBef>
              <a:spcAft>
                <a:spcPct val="0"/>
              </a:spcAft>
              <a:buNone/>
              <a:defRPr/>
            </a:pPr>
            <a:endParaRPr lang="de-DE" sz="2000" b="1" dirty="0">
              <a:solidFill>
                <a:srgbClr val="202122"/>
              </a:solidFill>
              <a:ea typeface="Aptos" panose="020B0004020202020204" pitchFamily="34" charset="0"/>
              <a:cs typeface="Aptos" panose="020B0004020202020204" pitchFamily="34" charset="0"/>
            </a:endParaRPr>
          </a:p>
          <a:p>
            <a:pPr marL="0" indent="0" eaLnBrk="0" fontAlgn="base" hangingPunct="0">
              <a:lnSpc>
                <a:spcPct val="100000"/>
              </a:lnSpc>
              <a:spcBef>
                <a:spcPct val="0"/>
              </a:spcBef>
              <a:spcAft>
                <a:spcPct val="0"/>
              </a:spcAft>
              <a:buNone/>
              <a:defRPr/>
            </a:pPr>
            <a:r>
              <a:rPr lang="de-DE" sz="2000" b="1" dirty="0">
                <a:solidFill>
                  <a:srgbClr val="202122"/>
                </a:solidFill>
                <a:effectLst/>
                <a:latin typeface="Arial" panose="020B0604020202020204" pitchFamily="34" charset="0"/>
                <a:ea typeface="Aptos" panose="020B0004020202020204" pitchFamily="34" charset="0"/>
                <a:cs typeface="Aptos" panose="020B0004020202020204" pitchFamily="34" charset="0"/>
              </a:rPr>
              <a:t>„Eher legt sich ein Hund einen Wurstvorrat an als eine demokratische Regierung eine Budgetreserve.“</a:t>
            </a:r>
            <a:endParaRPr lang="de-DE" sz="2000" b="1" dirty="0">
              <a:effectLst/>
              <a:latin typeface="Aptos" panose="020B0004020202020204" pitchFamily="34" charset="0"/>
              <a:ea typeface="Aptos" panose="020B0004020202020204" pitchFamily="34" charset="0"/>
              <a:cs typeface="Aptos" panose="020B0004020202020204" pitchFamily="34" charset="0"/>
            </a:endParaRPr>
          </a:p>
          <a:p>
            <a:pPr marL="0" indent="0" eaLnBrk="0" fontAlgn="base" hangingPunct="0">
              <a:lnSpc>
                <a:spcPct val="100000"/>
              </a:lnSpc>
              <a:spcBef>
                <a:spcPct val="0"/>
              </a:spcBef>
              <a:spcAft>
                <a:spcPct val="0"/>
              </a:spcAft>
              <a:buNone/>
              <a:defRPr/>
            </a:pPr>
            <a:r>
              <a:rPr lang="de-DE" sz="1600" dirty="0">
                <a:solidFill>
                  <a:srgbClr val="202122"/>
                </a:solidFill>
                <a:ea typeface="Aptos" panose="020B0004020202020204" pitchFamily="34" charset="0"/>
                <a:cs typeface="Aptos" panose="020B0004020202020204" pitchFamily="34" charset="0"/>
              </a:rPr>
              <a:t>(</a:t>
            </a:r>
            <a:r>
              <a:rPr lang="de-DE" sz="1600" dirty="0">
                <a:solidFill>
                  <a:srgbClr val="202122"/>
                </a:solidFill>
                <a:effectLst/>
                <a:latin typeface="Arial" panose="020B0604020202020204" pitchFamily="34" charset="0"/>
                <a:ea typeface="Aptos" panose="020B0004020202020204" pitchFamily="34" charset="0"/>
                <a:cs typeface="Aptos" panose="020B0004020202020204" pitchFamily="34" charset="0"/>
              </a:rPr>
              <a:t>Joseph Alois Schumpeter, österreichisch-ungarischer Ökonom und Politiker)</a:t>
            </a:r>
          </a:p>
          <a:p>
            <a:pPr marL="0" indent="0" eaLnBrk="0" fontAlgn="base" hangingPunct="0">
              <a:lnSpc>
                <a:spcPct val="100000"/>
              </a:lnSpc>
              <a:spcBef>
                <a:spcPct val="0"/>
              </a:spcBef>
              <a:spcAft>
                <a:spcPct val="0"/>
              </a:spcAft>
              <a:buNone/>
              <a:defRPr/>
            </a:pPr>
            <a:endParaRPr kumimoji="0" lang="de-DE" altLang="de-DE" sz="200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8" name="Datumsplatzhalter 7">
            <a:extLst>
              <a:ext uri="{FF2B5EF4-FFF2-40B4-BE49-F238E27FC236}">
                <a16:creationId xmlns:a16="http://schemas.microsoft.com/office/drawing/2014/main" id="{C2CABA0E-77D1-0DB6-B7DE-104CD94B7629}"/>
              </a:ext>
            </a:extLst>
          </p:cNvPr>
          <p:cNvSpPr>
            <a:spLocks noGrp="1"/>
          </p:cNvSpPr>
          <p:nvPr>
            <p:ph type="dt" sz="half" idx="10"/>
          </p:nvPr>
        </p:nvSpPr>
        <p:spPr/>
        <p:txBody>
          <a:bodyPr/>
          <a:lstStyle/>
          <a:p>
            <a:r>
              <a:rPr lang="de-DE"/>
              <a:t>26.03.2025</a:t>
            </a:r>
            <a:endParaRPr lang="de-CH"/>
          </a:p>
        </p:txBody>
      </p:sp>
      <p:sp>
        <p:nvSpPr>
          <p:cNvPr id="9" name="Fußzeilenplatzhalter 8">
            <a:extLst>
              <a:ext uri="{FF2B5EF4-FFF2-40B4-BE49-F238E27FC236}">
                <a16:creationId xmlns:a16="http://schemas.microsoft.com/office/drawing/2014/main" id="{87BD07FC-B9A7-ABA6-FEDA-D8E5C61054D0}"/>
              </a:ext>
            </a:extLst>
          </p:cNvPr>
          <p:cNvSpPr>
            <a:spLocks noGrp="1"/>
          </p:cNvSpPr>
          <p:nvPr>
            <p:ph type="ftr" sz="quarter" idx="11"/>
          </p:nvPr>
        </p:nvSpPr>
        <p:spPr/>
        <p:txBody>
          <a:bodyPr/>
          <a:lstStyle/>
          <a:p>
            <a:r>
              <a:rPr lang="de-DE" dirty="0"/>
              <a:t>MEGATRENDS IM VERKEHR</a:t>
            </a:r>
            <a:endParaRPr lang="de-CH" dirty="0"/>
          </a:p>
        </p:txBody>
      </p:sp>
      <p:sp>
        <p:nvSpPr>
          <p:cNvPr id="3" name="Foliennummernplatzhalter 2">
            <a:extLst>
              <a:ext uri="{FF2B5EF4-FFF2-40B4-BE49-F238E27FC236}">
                <a16:creationId xmlns:a16="http://schemas.microsoft.com/office/drawing/2014/main" id="{F04DD3C8-9F6A-0B61-32F7-C70E23B62BD7}"/>
              </a:ext>
            </a:extLst>
          </p:cNvPr>
          <p:cNvSpPr>
            <a:spLocks noGrp="1"/>
          </p:cNvSpPr>
          <p:nvPr>
            <p:ph type="sldNum" sz="quarter" idx="12"/>
          </p:nvPr>
        </p:nvSpPr>
        <p:spPr/>
        <p:txBody>
          <a:bodyPr/>
          <a:lstStyle/>
          <a:p>
            <a:fld id="{550233A8-5EF5-4A6C-A817-54812BB2690E}" type="slidenum">
              <a:rPr lang="de-CH" smtClean="0"/>
              <a:t>52</a:t>
            </a:fld>
            <a:endParaRPr lang="de-CH" dirty="0"/>
          </a:p>
        </p:txBody>
      </p:sp>
    </p:spTree>
    <p:extLst>
      <p:ext uri="{BB962C8B-B14F-4D97-AF65-F5344CB8AC3E}">
        <p14:creationId xmlns:p14="http://schemas.microsoft.com/office/powerpoint/2010/main" val="139329879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DE7F46-F143-6ADF-61AA-D78ADFF11AFB}"/>
            </a:ext>
          </a:extLst>
        </p:cNvPr>
        <p:cNvGrpSpPr/>
        <p:nvPr/>
      </p:nvGrpSpPr>
      <p:grpSpPr>
        <a:xfrm>
          <a:off x="0" y="0"/>
          <a:ext cx="0" cy="0"/>
          <a:chOff x="0" y="0"/>
          <a:chExt cx="0" cy="0"/>
        </a:xfrm>
      </p:grpSpPr>
      <p:sp>
        <p:nvSpPr>
          <p:cNvPr id="8" name="Datumsplatzhalter 7">
            <a:extLst>
              <a:ext uri="{FF2B5EF4-FFF2-40B4-BE49-F238E27FC236}">
                <a16:creationId xmlns:a16="http://schemas.microsoft.com/office/drawing/2014/main" id="{AA5A78CA-A751-B284-F81C-DF99E6FAA222}"/>
              </a:ext>
            </a:extLst>
          </p:cNvPr>
          <p:cNvSpPr>
            <a:spLocks noGrp="1"/>
          </p:cNvSpPr>
          <p:nvPr>
            <p:ph type="dt" sz="half" idx="10"/>
          </p:nvPr>
        </p:nvSpPr>
        <p:spPr/>
        <p:txBody>
          <a:bodyPr/>
          <a:lstStyle/>
          <a:p>
            <a:r>
              <a:rPr lang="de-DE"/>
              <a:t>26.03.2025</a:t>
            </a:r>
            <a:endParaRPr lang="de-CH"/>
          </a:p>
        </p:txBody>
      </p:sp>
      <p:sp>
        <p:nvSpPr>
          <p:cNvPr id="9" name="Fußzeilenplatzhalter 8">
            <a:extLst>
              <a:ext uri="{FF2B5EF4-FFF2-40B4-BE49-F238E27FC236}">
                <a16:creationId xmlns:a16="http://schemas.microsoft.com/office/drawing/2014/main" id="{AA3D1E5C-5C68-E5C3-A522-5ED9D5AE11DB}"/>
              </a:ext>
            </a:extLst>
          </p:cNvPr>
          <p:cNvSpPr>
            <a:spLocks noGrp="1"/>
          </p:cNvSpPr>
          <p:nvPr>
            <p:ph type="ftr" sz="quarter" idx="11"/>
          </p:nvPr>
        </p:nvSpPr>
        <p:spPr/>
        <p:txBody>
          <a:bodyPr/>
          <a:lstStyle/>
          <a:p>
            <a:r>
              <a:rPr lang="de-DE"/>
              <a:t>MEGATRENDS IM VERKEHR</a:t>
            </a:r>
            <a:endParaRPr lang="de-CH" dirty="0"/>
          </a:p>
        </p:txBody>
      </p:sp>
      <p:sp>
        <p:nvSpPr>
          <p:cNvPr id="10" name="TextBox 3">
            <a:extLst>
              <a:ext uri="{FF2B5EF4-FFF2-40B4-BE49-F238E27FC236}">
                <a16:creationId xmlns:a16="http://schemas.microsoft.com/office/drawing/2014/main" id="{A3F5921E-5047-F744-8F08-1A8C996E861C}"/>
              </a:ext>
            </a:extLst>
          </p:cNvPr>
          <p:cNvSpPr txBox="1">
            <a:spLocks noGrp="1"/>
          </p:cNvSpPr>
          <p:nvPr>
            <p:ph idx="1"/>
          </p:nvPr>
        </p:nvSpPr>
        <p:spPr>
          <a:xfrm>
            <a:off x="838200" y="1825625"/>
            <a:ext cx="9848850" cy="3290709"/>
          </a:xfrm>
          <a:prstGeom prst="rect">
            <a:avLst/>
          </a:prstGeom>
        </p:spPr>
        <p:txBody>
          <a:bodyPr wrap="square" lIns="0" tIns="0" rIns="0" bIns="0" rtlCol="0" anchor="t">
            <a:spAutoFit/>
          </a:bodyPr>
          <a:lstStyle/>
          <a:p>
            <a:pPr marL="0" indent="0" algn="ctr">
              <a:lnSpc>
                <a:spcPts val="9000"/>
              </a:lnSpc>
              <a:spcBef>
                <a:spcPct val="0"/>
              </a:spcBef>
              <a:buNone/>
            </a:pPr>
            <a:r>
              <a:rPr lang="en-US" sz="4000" b="1" dirty="0">
                <a:solidFill>
                  <a:schemeClr val="tx1">
                    <a:lumMod val="75000"/>
                    <a:lumOff val="25000"/>
                  </a:schemeClr>
                </a:solidFill>
                <a:latin typeface="Arial" panose="020B0604020202020204" pitchFamily="34" charset="0"/>
                <a:ea typeface="Roboto Bold"/>
                <a:cs typeface="Arial" panose="020B0604020202020204" pitchFamily="34" charset="0"/>
                <a:sym typeface="Roboto Bold"/>
              </a:rPr>
              <a:t>WIR MÜSSEN DIE VERKEHRSPOLITIK ÖKOLOGISCH UND ÖKONOMISCH NEU JUSTIEREN </a:t>
            </a:r>
          </a:p>
        </p:txBody>
      </p:sp>
      <p:sp>
        <p:nvSpPr>
          <p:cNvPr id="11" name="Foliennummernplatzhalter 10">
            <a:extLst>
              <a:ext uri="{FF2B5EF4-FFF2-40B4-BE49-F238E27FC236}">
                <a16:creationId xmlns:a16="http://schemas.microsoft.com/office/drawing/2014/main" id="{755B5F1D-21FB-F1FD-3895-1F693FD135EE}"/>
              </a:ext>
            </a:extLst>
          </p:cNvPr>
          <p:cNvSpPr>
            <a:spLocks noGrp="1"/>
          </p:cNvSpPr>
          <p:nvPr>
            <p:ph type="sldNum" sz="quarter" idx="12"/>
          </p:nvPr>
        </p:nvSpPr>
        <p:spPr/>
        <p:txBody>
          <a:bodyPr/>
          <a:lstStyle/>
          <a:p>
            <a:fld id="{550233A8-5EF5-4A6C-A817-54812BB2690E}" type="slidenum">
              <a:rPr lang="de-CH" smtClean="0"/>
              <a:t>53</a:t>
            </a:fld>
            <a:endParaRPr lang="de-CH"/>
          </a:p>
        </p:txBody>
      </p:sp>
    </p:spTree>
    <p:extLst>
      <p:ext uri="{BB962C8B-B14F-4D97-AF65-F5344CB8AC3E}">
        <p14:creationId xmlns:p14="http://schemas.microsoft.com/office/powerpoint/2010/main" val="163164953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6DA6DC-FFF6-97E6-D7A1-45DBB49593FE}"/>
            </a:ext>
          </a:extLst>
        </p:cNvPr>
        <p:cNvGrpSpPr/>
        <p:nvPr/>
      </p:nvGrpSpPr>
      <p:grpSpPr>
        <a:xfrm>
          <a:off x="0" y="0"/>
          <a:ext cx="0" cy="0"/>
          <a:chOff x="0" y="0"/>
          <a:chExt cx="0" cy="0"/>
        </a:xfrm>
      </p:grpSpPr>
      <p:sp>
        <p:nvSpPr>
          <p:cNvPr id="8" name="Datumsplatzhalter 7">
            <a:extLst>
              <a:ext uri="{FF2B5EF4-FFF2-40B4-BE49-F238E27FC236}">
                <a16:creationId xmlns:a16="http://schemas.microsoft.com/office/drawing/2014/main" id="{9AF698F8-D8C1-C757-7A56-10DEB47FF7EC}"/>
              </a:ext>
            </a:extLst>
          </p:cNvPr>
          <p:cNvSpPr>
            <a:spLocks noGrp="1"/>
          </p:cNvSpPr>
          <p:nvPr>
            <p:ph type="dt" sz="half" idx="10"/>
          </p:nvPr>
        </p:nvSpPr>
        <p:spPr/>
        <p:txBody>
          <a:bodyPr/>
          <a:lstStyle/>
          <a:p>
            <a:r>
              <a:rPr lang="de-DE"/>
              <a:t>26.03.2025</a:t>
            </a:r>
            <a:endParaRPr lang="de-CH"/>
          </a:p>
        </p:txBody>
      </p:sp>
      <p:sp>
        <p:nvSpPr>
          <p:cNvPr id="9" name="Fußzeilenplatzhalter 8">
            <a:extLst>
              <a:ext uri="{FF2B5EF4-FFF2-40B4-BE49-F238E27FC236}">
                <a16:creationId xmlns:a16="http://schemas.microsoft.com/office/drawing/2014/main" id="{6E5C8764-3D19-6874-1AB2-1F9AB2881717}"/>
              </a:ext>
            </a:extLst>
          </p:cNvPr>
          <p:cNvSpPr>
            <a:spLocks noGrp="1"/>
          </p:cNvSpPr>
          <p:nvPr>
            <p:ph type="ftr" sz="quarter" idx="11"/>
          </p:nvPr>
        </p:nvSpPr>
        <p:spPr/>
        <p:txBody>
          <a:bodyPr/>
          <a:lstStyle/>
          <a:p>
            <a:r>
              <a:rPr lang="de-DE"/>
              <a:t>MEGATRENDS IM VERKEHR</a:t>
            </a:r>
            <a:endParaRPr lang="de-CH" dirty="0"/>
          </a:p>
        </p:txBody>
      </p:sp>
      <p:sp>
        <p:nvSpPr>
          <p:cNvPr id="10" name="TextBox 3">
            <a:extLst>
              <a:ext uri="{FF2B5EF4-FFF2-40B4-BE49-F238E27FC236}">
                <a16:creationId xmlns:a16="http://schemas.microsoft.com/office/drawing/2014/main" id="{1314BE03-416F-A15D-F41A-963890CCD0F4}"/>
              </a:ext>
            </a:extLst>
          </p:cNvPr>
          <p:cNvSpPr txBox="1">
            <a:spLocks noGrp="1"/>
          </p:cNvSpPr>
          <p:nvPr>
            <p:ph idx="1"/>
          </p:nvPr>
        </p:nvSpPr>
        <p:spPr>
          <a:xfrm>
            <a:off x="838200" y="1825625"/>
            <a:ext cx="9848850" cy="982385"/>
          </a:xfrm>
          <a:prstGeom prst="rect">
            <a:avLst/>
          </a:prstGeom>
        </p:spPr>
        <p:txBody>
          <a:bodyPr wrap="square" lIns="0" tIns="0" rIns="0" bIns="0" rtlCol="0" anchor="t">
            <a:spAutoFit/>
          </a:bodyPr>
          <a:lstStyle/>
          <a:p>
            <a:pPr marL="0" indent="0" algn="ctr">
              <a:lnSpc>
                <a:spcPts val="9000"/>
              </a:lnSpc>
              <a:spcBef>
                <a:spcPct val="0"/>
              </a:spcBef>
              <a:buNone/>
            </a:pPr>
            <a:r>
              <a:rPr lang="en-US" sz="4000" b="1" dirty="0" err="1">
                <a:solidFill>
                  <a:schemeClr val="tx1">
                    <a:lumMod val="75000"/>
                    <a:lumOff val="25000"/>
                  </a:schemeClr>
                </a:solidFill>
                <a:ea typeface="Roboto Bold"/>
                <a:sym typeface="Roboto Bold"/>
              </a:rPr>
              <a:t>Vielen</a:t>
            </a:r>
            <a:r>
              <a:rPr lang="en-US" sz="4000" b="1" dirty="0">
                <a:solidFill>
                  <a:schemeClr val="tx1">
                    <a:lumMod val="75000"/>
                    <a:lumOff val="25000"/>
                  </a:schemeClr>
                </a:solidFill>
                <a:ea typeface="Roboto Bold"/>
                <a:sym typeface="Roboto Bold"/>
              </a:rPr>
              <a:t> Dank für </a:t>
            </a:r>
            <a:r>
              <a:rPr lang="en-US" sz="4000" b="1" dirty="0" err="1">
                <a:solidFill>
                  <a:schemeClr val="tx1">
                    <a:lumMod val="75000"/>
                    <a:lumOff val="25000"/>
                  </a:schemeClr>
                </a:solidFill>
                <a:ea typeface="Roboto Bold"/>
                <a:sym typeface="Roboto Bold"/>
              </a:rPr>
              <a:t>Ihre</a:t>
            </a:r>
            <a:r>
              <a:rPr lang="en-US" sz="4000" b="1" dirty="0">
                <a:solidFill>
                  <a:schemeClr val="tx1">
                    <a:lumMod val="75000"/>
                    <a:lumOff val="25000"/>
                  </a:schemeClr>
                </a:solidFill>
                <a:ea typeface="Roboto Bold"/>
                <a:sym typeface="Roboto Bold"/>
              </a:rPr>
              <a:t> Aufmerksamkeit</a:t>
            </a:r>
            <a:endParaRPr lang="en-US" sz="4000" b="1" dirty="0">
              <a:solidFill>
                <a:schemeClr val="tx1">
                  <a:lumMod val="75000"/>
                  <a:lumOff val="25000"/>
                </a:schemeClr>
              </a:solidFill>
              <a:latin typeface="Arial" panose="020B0604020202020204" pitchFamily="34" charset="0"/>
              <a:ea typeface="Roboto Bold"/>
              <a:cs typeface="Arial" panose="020B0604020202020204" pitchFamily="34" charset="0"/>
              <a:sym typeface="Roboto Bold"/>
            </a:endParaRPr>
          </a:p>
        </p:txBody>
      </p:sp>
      <p:sp>
        <p:nvSpPr>
          <p:cNvPr id="11" name="Foliennummernplatzhalter 10">
            <a:extLst>
              <a:ext uri="{FF2B5EF4-FFF2-40B4-BE49-F238E27FC236}">
                <a16:creationId xmlns:a16="http://schemas.microsoft.com/office/drawing/2014/main" id="{0AC574C3-851C-9FBE-C4FD-2AE26B6C0A8B}"/>
              </a:ext>
            </a:extLst>
          </p:cNvPr>
          <p:cNvSpPr>
            <a:spLocks noGrp="1"/>
          </p:cNvSpPr>
          <p:nvPr>
            <p:ph type="sldNum" sz="quarter" idx="12"/>
          </p:nvPr>
        </p:nvSpPr>
        <p:spPr/>
        <p:txBody>
          <a:bodyPr/>
          <a:lstStyle/>
          <a:p>
            <a:fld id="{550233A8-5EF5-4A6C-A817-54812BB2690E}" type="slidenum">
              <a:rPr lang="de-CH" smtClean="0"/>
              <a:t>54</a:t>
            </a:fld>
            <a:endParaRPr lang="de-CH"/>
          </a:p>
        </p:txBody>
      </p:sp>
    </p:spTree>
    <p:extLst>
      <p:ext uri="{BB962C8B-B14F-4D97-AF65-F5344CB8AC3E}">
        <p14:creationId xmlns:p14="http://schemas.microsoft.com/office/powerpoint/2010/main" val="27002504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D5DCFA-50D7-C6F8-83EC-25A7A0534FF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A30500E-09E1-AEAA-3FC9-84B7244457B0}"/>
              </a:ext>
            </a:extLst>
          </p:cNvPr>
          <p:cNvSpPr>
            <a:spLocks noGrp="1"/>
          </p:cNvSpPr>
          <p:nvPr>
            <p:ph type="title"/>
          </p:nvPr>
        </p:nvSpPr>
        <p:spPr/>
        <p:txBody>
          <a:bodyPr/>
          <a:lstStyle/>
          <a:p>
            <a:pPr>
              <a:buNone/>
            </a:pPr>
            <a:r>
              <a:rPr lang="de-DE" b="1" dirty="0"/>
              <a:t>Herzlichen Dank!</a:t>
            </a:r>
          </a:p>
        </p:txBody>
      </p:sp>
      <p:sp>
        <p:nvSpPr>
          <p:cNvPr id="7" name="Inhaltsplatzhalter 6">
            <a:extLst>
              <a:ext uri="{FF2B5EF4-FFF2-40B4-BE49-F238E27FC236}">
                <a16:creationId xmlns:a16="http://schemas.microsoft.com/office/drawing/2014/main" id="{64A9CD78-3726-A6FF-45C8-5D856F65AE98}"/>
              </a:ext>
            </a:extLst>
          </p:cNvPr>
          <p:cNvSpPr>
            <a:spLocks noGrp="1"/>
          </p:cNvSpPr>
          <p:nvPr>
            <p:ph idx="1"/>
          </p:nvPr>
        </p:nvSpPr>
        <p:spPr>
          <a:xfrm>
            <a:off x="838200" y="1825625"/>
            <a:ext cx="10735340" cy="4351338"/>
          </a:xfrm>
        </p:spPr>
        <p:txBody>
          <a:bodyPr>
            <a:normAutofit lnSpcReduction="10000"/>
          </a:bodyPr>
          <a:lstStyle/>
          <a:p>
            <a:pPr>
              <a:lnSpc>
                <a:spcPct val="80000"/>
              </a:lnSpc>
              <a:buNone/>
            </a:pPr>
            <a:endParaRPr lang="de-DE" sz="2000" dirty="0"/>
          </a:p>
          <a:p>
            <a:pPr>
              <a:lnSpc>
                <a:spcPct val="80000"/>
              </a:lnSpc>
              <a:buNone/>
            </a:pPr>
            <a:r>
              <a:rPr lang="de-DE" sz="2000" dirty="0"/>
              <a:t>Mein großer Dank gilt einmal mehr meinem/unserem großartigen (ehrenamtlichen)</a:t>
            </a:r>
          </a:p>
          <a:p>
            <a:pPr>
              <a:lnSpc>
                <a:spcPct val="80000"/>
              </a:lnSpc>
              <a:buNone/>
            </a:pPr>
            <a:r>
              <a:rPr lang="de-DE" sz="2000" dirty="0"/>
              <a:t>Team:</a:t>
            </a:r>
          </a:p>
          <a:p>
            <a:pPr>
              <a:lnSpc>
                <a:spcPct val="80000"/>
              </a:lnSpc>
              <a:buNone/>
            </a:pPr>
            <a:endParaRPr lang="de-DE" sz="2000" dirty="0"/>
          </a:p>
          <a:p>
            <a:pPr>
              <a:lnSpc>
                <a:spcPct val="80000"/>
              </a:lnSpc>
              <a:buNone/>
            </a:pPr>
            <a:r>
              <a:rPr lang="de-DE" sz="2400" b="1" dirty="0"/>
              <a:t>	Prof. Dr. Frank </a:t>
            </a:r>
            <a:r>
              <a:rPr lang="de-DE" sz="2400" b="1" dirty="0" err="1"/>
              <a:t>Fichert</a:t>
            </a:r>
            <a:r>
              <a:rPr lang="de-DE" sz="2400" b="1" dirty="0"/>
              <a:t> </a:t>
            </a:r>
            <a:br>
              <a:rPr lang="de-DE" sz="2400" b="1" dirty="0"/>
            </a:br>
            <a:r>
              <a:rPr lang="de-DE" sz="2400" b="1" dirty="0"/>
              <a:t>Manuel Bosch</a:t>
            </a:r>
            <a:br>
              <a:rPr lang="de-DE" sz="2400" dirty="0"/>
            </a:br>
            <a:r>
              <a:rPr lang="de-DE" sz="2400" b="1" dirty="0"/>
              <a:t>Julia Dreger</a:t>
            </a:r>
          </a:p>
          <a:p>
            <a:pPr>
              <a:lnSpc>
                <a:spcPct val="80000"/>
              </a:lnSpc>
              <a:buNone/>
            </a:pPr>
            <a:endParaRPr lang="de-DE" sz="2000" dirty="0"/>
          </a:p>
          <a:p>
            <a:pPr>
              <a:lnSpc>
                <a:spcPct val="80000"/>
              </a:lnSpc>
              <a:buNone/>
            </a:pPr>
            <a:endParaRPr lang="de-DE" sz="1600" b="1" dirty="0"/>
          </a:p>
          <a:p>
            <a:pPr>
              <a:lnSpc>
                <a:spcPct val="80000"/>
              </a:lnSpc>
              <a:buNone/>
            </a:pPr>
            <a:r>
              <a:rPr lang="de-DE" sz="1600" b="1" dirty="0"/>
              <a:t>Im Hintergrund zudem -  seit nahezu 50 Jahren – auch hier die Finanzen steuernd Birgit Lenz.  </a:t>
            </a:r>
          </a:p>
          <a:p>
            <a:pPr indent="0">
              <a:lnSpc>
                <a:spcPct val="80000"/>
              </a:lnSpc>
              <a:buNone/>
            </a:pPr>
            <a:endParaRPr lang="de-DE" sz="2000" dirty="0"/>
          </a:p>
          <a:p>
            <a:pPr marL="0" indent="-216000">
              <a:lnSpc>
                <a:spcPct val="80000"/>
              </a:lnSpc>
              <a:buNone/>
            </a:pPr>
            <a:r>
              <a:rPr lang="de-DE" sz="2000" dirty="0"/>
              <a:t>Ohne diese sehr wertvolle Unterstützung im Team wäre meine Aufgabe allein nicht zu bewältigen gewesen</a:t>
            </a:r>
          </a:p>
          <a:p>
            <a:pPr>
              <a:buNone/>
            </a:pPr>
            <a:endParaRPr lang="de-DE" sz="2000" dirty="0"/>
          </a:p>
        </p:txBody>
      </p:sp>
      <p:sp>
        <p:nvSpPr>
          <p:cNvPr id="8" name="Datumsplatzhalter 7">
            <a:extLst>
              <a:ext uri="{FF2B5EF4-FFF2-40B4-BE49-F238E27FC236}">
                <a16:creationId xmlns:a16="http://schemas.microsoft.com/office/drawing/2014/main" id="{EFA911D9-1982-636B-F07D-1683066E73FB}"/>
              </a:ext>
            </a:extLst>
          </p:cNvPr>
          <p:cNvSpPr>
            <a:spLocks noGrp="1"/>
          </p:cNvSpPr>
          <p:nvPr>
            <p:ph type="dt" sz="half" idx="10"/>
          </p:nvPr>
        </p:nvSpPr>
        <p:spPr/>
        <p:txBody>
          <a:bodyPr/>
          <a:lstStyle/>
          <a:p>
            <a:r>
              <a:rPr lang="de-DE"/>
              <a:t>26.03.2025</a:t>
            </a:r>
            <a:endParaRPr lang="de-CH"/>
          </a:p>
        </p:txBody>
      </p:sp>
      <p:sp>
        <p:nvSpPr>
          <p:cNvPr id="9" name="Fußzeilenplatzhalter 8">
            <a:extLst>
              <a:ext uri="{FF2B5EF4-FFF2-40B4-BE49-F238E27FC236}">
                <a16:creationId xmlns:a16="http://schemas.microsoft.com/office/drawing/2014/main" id="{A159833B-2AC6-8159-B0D0-A70318A822CD}"/>
              </a:ext>
            </a:extLst>
          </p:cNvPr>
          <p:cNvSpPr>
            <a:spLocks noGrp="1"/>
          </p:cNvSpPr>
          <p:nvPr>
            <p:ph type="ftr" sz="quarter" idx="11"/>
          </p:nvPr>
        </p:nvSpPr>
        <p:spPr/>
        <p:txBody>
          <a:bodyPr/>
          <a:lstStyle/>
          <a:p>
            <a:r>
              <a:rPr lang="de-DE"/>
              <a:t>MEGATRENDS IM VERKEHR</a:t>
            </a:r>
            <a:endParaRPr lang="de-CH" dirty="0"/>
          </a:p>
        </p:txBody>
      </p:sp>
      <p:sp>
        <p:nvSpPr>
          <p:cNvPr id="3" name="Foliennummernplatzhalter 2">
            <a:extLst>
              <a:ext uri="{FF2B5EF4-FFF2-40B4-BE49-F238E27FC236}">
                <a16:creationId xmlns:a16="http://schemas.microsoft.com/office/drawing/2014/main" id="{5837855E-A4C9-567F-4D49-CFE69175874D}"/>
              </a:ext>
            </a:extLst>
          </p:cNvPr>
          <p:cNvSpPr>
            <a:spLocks noGrp="1"/>
          </p:cNvSpPr>
          <p:nvPr>
            <p:ph type="sldNum" sz="quarter" idx="12"/>
          </p:nvPr>
        </p:nvSpPr>
        <p:spPr/>
        <p:txBody>
          <a:bodyPr/>
          <a:lstStyle/>
          <a:p>
            <a:fld id="{550233A8-5EF5-4A6C-A817-54812BB2690E}" type="slidenum">
              <a:rPr lang="de-CH" smtClean="0"/>
              <a:t>6</a:t>
            </a:fld>
            <a:endParaRPr lang="de-CH"/>
          </a:p>
        </p:txBody>
      </p:sp>
      <p:pic>
        <p:nvPicPr>
          <p:cNvPr id="5" name="Grafik 4">
            <a:extLst>
              <a:ext uri="{FF2B5EF4-FFF2-40B4-BE49-F238E27FC236}">
                <a16:creationId xmlns:a16="http://schemas.microsoft.com/office/drawing/2014/main" id="{29C6F9AF-8A2B-89BC-D991-ED3C921DD0E3}"/>
              </a:ext>
            </a:extLst>
          </p:cNvPr>
          <p:cNvPicPr>
            <a:picLocks noChangeAspect="1"/>
          </p:cNvPicPr>
          <p:nvPr/>
        </p:nvPicPr>
        <p:blipFill>
          <a:blip r:embed="rId3"/>
          <a:stretch>
            <a:fillRect/>
          </a:stretch>
        </p:blipFill>
        <p:spPr>
          <a:xfrm>
            <a:off x="5133458" y="2651027"/>
            <a:ext cx="1460536" cy="1718501"/>
          </a:xfrm>
          <a:prstGeom prst="rect">
            <a:avLst/>
          </a:prstGeom>
          <a:ln>
            <a:noFill/>
          </a:ln>
          <a:effectLst>
            <a:softEdge rad="112500"/>
          </a:effectLst>
        </p:spPr>
      </p:pic>
      <p:pic>
        <p:nvPicPr>
          <p:cNvPr id="10" name="Grafik 9">
            <a:extLst>
              <a:ext uri="{FF2B5EF4-FFF2-40B4-BE49-F238E27FC236}">
                <a16:creationId xmlns:a16="http://schemas.microsoft.com/office/drawing/2014/main" id="{DD9BC285-78B8-C7E9-1174-5C03D108A166}"/>
              </a:ext>
            </a:extLst>
          </p:cNvPr>
          <p:cNvPicPr>
            <a:picLocks noChangeAspect="1"/>
          </p:cNvPicPr>
          <p:nvPr/>
        </p:nvPicPr>
        <p:blipFill>
          <a:blip r:embed="rId4"/>
          <a:stretch>
            <a:fillRect/>
          </a:stretch>
        </p:blipFill>
        <p:spPr>
          <a:xfrm>
            <a:off x="6593994" y="2651027"/>
            <a:ext cx="1518237" cy="1774513"/>
          </a:xfrm>
          <a:prstGeom prst="rect">
            <a:avLst/>
          </a:prstGeom>
          <a:ln>
            <a:noFill/>
          </a:ln>
          <a:effectLst>
            <a:softEdge rad="112500"/>
          </a:effectLst>
        </p:spPr>
      </p:pic>
      <p:pic>
        <p:nvPicPr>
          <p:cNvPr id="6" name="Grafik 5">
            <a:extLst>
              <a:ext uri="{FF2B5EF4-FFF2-40B4-BE49-F238E27FC236}">
                <a16:creationId xmlns:a16="http://schemas.microsoft.com/office/drawing/2014/main" id="{75EDFFE1-E60B-5D7D-3663-5C7D39442350}"/>
              </a:ext>
            </a:extLst>
          </p:cNvPr>
          <p:cNvPicPr>
            <a:picLocks noChangeAspect="1"/>
          </p:cNvPicPr>
          <p:nvPr/>
        </p:nvPicPr>
        <p:blipFill>
          <a:blip r:embed="rId5"/>
          <a:stretch>
            <a:fillRect/>
          </a:stretch>
        </p:blipFill>
        <p:spPr>
          <a:xfrm>
            <a:off x="8208858" y="2636714"/>
            <a:ext cx="1595687" cy="1747126"/>
          </a:xfrm>
          <a:prstGeom prst="rect">
            <a:avLst/>
          </a:prstGeom>
          <a:ln>
            <a:noFill/>
          </a:ln>
          <a:effectLst>
            <a:softEdge rad="112500"/>
          </a:effectLst>
        </p:spPr>
      </p:pic>
    </p:spTree>
    <p:extLst>
      <p:ext uri="{BB962C8B-B14F-4D97-AF65-F5344CB8AC3E}">
        <p14:creationId xmlns:p14="http://schemas.microsoft.com/office/powerpoint/2010/main" val="36393646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A7546F-F3E9-2E95-5EFD-5D67D47D6B2C}"/>
              </a:ext>
            </a:extLst>
          </p:cNvPr>
          <p:cNvSpPr>
            <a:spLocks noGrp="1"/>
          </p:cNvSpPr>
          <p:nvPr>
            <p:ph type="title"/>
          </p:nvPr>
        </p:nvSpPr>
        <p:spPr/>
        <p:txBody>
          <a:bodyPr/>
          <a:lstStyle/>
          <a:p>
            <a:r>
              <a:rPr lang="de-CH" b="1" dirty="0"/>
              <a:t>Das Team</a:t>
            </a:r>
            <a:br>
              <a:rPr lang="de-CH" dirty="0"/>
            </a:br>
            <a:r>
              <a:rPr lang="de-CH" sz="2000" dirty="0"/>
              <a:t>Im Ehrenamt</a:t>
            </a:r>
          </a:p>
        </p:txBody>
      </p:sp>
      <p:sp>
        <p:nvSpPr>
          <p:cNvPr id="3" name="Inhaltsplatzhalter 2">
            <a:extLst>
              <a:ext uri="{FF2B5EF4-FFF2-40B4-BE49-F238E27FC236}">
                <a16:creationId xmlns:a16="http://schemas.microsoft.com/office/drawing/2014/main" id="{790DAC3E-D8DD-B834-7137-F520E8DB7DFD}"/>
              </a:ext>
            </a:extLst>
          </p:cNvPr>
          <p:cNvSpPr>
            <a:spLocks noGrp="1"/>
          </p:cNvSpPr>
          <p:nvPr>
            <p:ph idx="1"/>
          </p:nvPr>
        </p:nvSpPr>
        <p:spPr/>
        <p:txBody>
          <a:bodyPr>
            <a:normAutofit/>
          </a:bodyPr>
          <a:lstStyle/>
          <a:p>
            <a:endParaRPr lang="de-DE" sz="2000" dirty="0">
              <a:effectLst/>
              <a:ea typeface="Aptos" panose="020B0004020202020204" pitchFamily="34" charset="0"/>
            </a:endParaRPr>
          </a:p>
          <a:p>
            <a:pPr>
              <a:lnSpc>
                <a:spcPct val="80000"/>
              </a:lnSpc>
            </a:pPr>
            <a:r>
              <a:rPr lang="de-DE" sz="2000" dirty="0">
                <a:effectLst/>
                <a:ea typeface="Aptos" panose="020B0004020202020204" pitchFamily="34" charset="0"/>
              </a:rPr>
              <a:t>Wir sind alte Bekannte: Bei der Berufung des nun wirklich höchstgeschätzten Kollegen </a:t>
            </a:r>
            <a:r>
              <a:rPr lang="de-DE" sz="2000" b="1" dirty="0">
                <a:effectLst/>
                <a:ea typeface="Aptos" panose="020B0004020202020204" pitchFamily="34" charset="0"/>
              </a:rPr>
              <a:t>Prof. Dr. Fichert</a:t>
            </a:r>
            <a:r>
              <a:rPr lang="de-DE" sz="2000" dirty="0">
                <a:effectLst/>
                <a:ea typeface="Aptos" panose="020B0004020202020204" pitchFamily="34" charset="0"/>
              </a:rPr>
              <a:t> hatte ich die Ehre, Vorsitzender der Berufungskommission zu sein</a:t>
            </a:r>
            <a:br>
              <a:rPr lang="de-DE" sz="2000" dirty="0">
                <a:effectLst/>
                <a:ea typeface="Aptos" panose="020B0004020202020204" pitchFamily="34" charset="0"/>
              </a:rPr>
            </a:br>
            <a:endParaRPr lang="de-DE" sz="2000" dirty="0">
              <a:effectLst/>
              <a:ea typeface="Aptos" panose="020B0004020202020204" pitchFamily="34" charset="0"/>
            </a:endParaRPr>
          </a:p>
          <a:p>
            <a:pPr>
              <a:lnSpc>
                <a:spcPct val="80000"/>
              </a:lnSpc>
            </a:pPr>
            <a:r>
              <a:rPr lang="de-DE" sz="2000" b="1" dirty="0">
                <a:effectLst/>
                <a:ea typeface="Aptos" panose="020B0004020202020204" pitchFamily="34" charset="0"/>
              </a:rPr>
              <a:t>Manuel Bosch </a:t>
            </a:r>
            <a:r>
              <a:rPr lang="de-DE" sz="2000" dirty="0">
                <a:effectLst/>
                <a:ea typeface="Aptos" panose="020B0004020202020204" pitchFamily="34" charset="0"/>
              </a:rPr>
              <a:t>ist ein Ehemaliger, bei dem ich mir immer gewünscht habe, dass er in der Wissenschaft bleibt und einmal mein Nachfolger wird – ein Nachfolger, </a:t>
            </a:r>
            <a:r>
              <a:rPr lang="de-DE" sz="2000" dirty="0">
                <a:ea typeface="Aptos" panose="020B0004020202020204" pitchFamily="34" charset="0"/>
              </a:rPr>
              <a:t>zu </a:t>
            </a:r>
            <a:r>
              <a:rPr lang="de-DE" sz="2000" dirty="0">
                <a:effectLst/>
                <a:ea typeface="Aptos" panose="020B0004020202020204" pitchFamily="34" charset="0"/>
              </a:rPr>
              <a:t>dem ich auch aufsehen kann</a:t>
            </a:r>
            <a:br>
              <a:rPr lang="de-DE" sz="2000" dirty="0">
                <a:effectLst/>
                <a:ea typeface="Aptos" panose="020B0004020202020204" pitchFamily="34" charset="0"/>
              </a:rPr>
            </a:br>
            <a:endParaRPr lang="de-DE" sz="2000" dirty="0">
              <a:effectLst/>
              <a:ea typeface="Aptos" panose="020B0004020202020204" pitchFamily="34" charset="0"/>
            </a:endParaRPr>
          </a:p>
          <a:p>
            <a:pPr>
              <a:lnSpc>
                <a:spcPct val="80000"/>
              </a:lnSpc>
            </a:pPr>
            <a:r>
              <a:rPr lang="de-DE" sz="2000" b="1" dirty="0">
                <a:effectLst/>
                <a:ea typeface="Aptos" panose="020B0004020202020204" pitchFamily="34" charset="0"/>
              </a:rPr>
              <a:t>Julia Dreger, </a:t>
            </a:r>
            <a:r>
              <a:rPr lang="de-DE" sz="2000" dirty="0">
                <a:effectLst/>
                <a:ea typeface="Aptos" panose="020B0004020202020204" pitchFamily="34" charset="0"/>
              </a:rPr>
              <a:t>auch eine hochgeschätzte Ehemalige, hat es in die Schweiz verschlagen. Sie ist auch schon lange in unserem Team und widersteht bisher leider den Verlockungen einer nicht nur aus meiner Sicht großen Karriere in Deutschland</a:t>
            </a:r>
            <a:endParaRPr lang="de-CH" sz="2000" dirty="0">
              <a:effectLst/>
              <a:ea typeface="Aptos" panose="020B0004020202020204" pitchFamily="34" charset="0"/>
            </a:endParaRPr>
          </a:p>
          <a:p>
            <a:endParaRPr lang="de-CH" dirty="0"/>
          </a:p>
        </p:txBody>
      </p:sp>
      <p:sp>
        <p:nvSpPr>
          <p:cNvPr id="4" name="Datumsplatzhalter 3">
            <a:extLst>
              <a:ext uri="{FF2B5EF4-FFF2-40B4-BE49-F238E27FC236}">
                <a16:creationId xmlns:a16="http://schemas.microsoft.com/office/drawing/2014/main" id="{C3EF7CA0-FA4E-E443-DD6D-A923C090EA59}"/>
              </a:ext>
            </a:extLst>
          </p:cNvPr>
          <p:cNvSpPr>
            <a:spLocks noGrp="1"/>
          </p:cNvSpPr>
          <p:nvPr>
            <p:ph type="dt" sz="half" idx="10"/>
          </p:nvPr>
        </p:nvSpPr>
        <p:spPr/>
        <p:txBody>
          <a:bodyPr/>
          <a:lstStyle/>
          <a:p>
            <a:r>
              <a:rPr lang="de-DE"/>
              <a:t>26.03.2025</a:t>
            </a:r>
            <a:endParaRPr lang="de-CH"/>
          </a:p>
        </p:txBody>
      </p:sp>
      <p:sp>
        <p:nvSpPr>
          <p:cNvPr id="5" name="Fußzeilenplatzhalter 4">
            <a:extLst>
              <a:ext uri="{FF2B5EF4-FFF2-40B4-BE49-F238E27FC236}">
                <a16:creationId xmlns:a16="http://schemas.microsoft.com/office/drawing/2014/main" id="{6CABC29D-0370-426E-F3D6-ADD3B4651B34}"/>
              </a:ext>
            </a:extLst>
          </p:cNvPr>
          <p:cNvSpPr>
            <a:spLocks noGrp="1"/>
          </p:cNvSpPr>
          <p:nvPr>
            <p:ph type="ftr" sz="quarter" idx="11"/>
          </p:nvPr>
        </p:nvSpPr>
        <p:spPr/>
        <p:txBody>
          <a:bodyPr/>
          <a:lstStyle/>
          <a:p>
            <a:r>
              <a:rPr lang="de-DE"/>
              <a:t>MEGATRENDS IM VERKEHR</a:t>
            </a:r>
            <a:endParaRPr lang="de-CH" dirty="0"/>
          </a:p>
        </p:txBody>
      </p:sp>
      <p:sp>
        <p:nvSpPr>
          <p:cNvPr id="6" name="Foliennummernplatzhalter 5">
            <a:extLst>
              <a:ext uri="{FF2B5EF4-FFF2-40B4-BE49-F238E27FC236}">
                <a16:creationId xmlns:a16="http://schemas.microsoft.com/office/drawing/2014/main" id="{047041CA-E7A4-B6CF-0194-9B4738F8C0D3}"/>
              </a:ext>
            </a:extLst>
          </p:cNvPr>
          <p:cNvSpPr>
            <a:spLocks noGrp="1"/>
          </p:cNvSpPr>
          <p:nvPr>
            <p:ph type="sldNum" sz="quarter" idx="12"/>
          </p:nvPr>
        </p:nvSpPr>
        <p:spPr/>
        <p:txBody>
          <a:bodyPr/>
          <a:lstStyle/>
          <a:p>
            <a:fld id="{550233A8-5EF5-4A6C-A817-54812BB2690E}" type="slidenum">
              <a:rPr lang="de-CH" smtClean="0"/>
              <a:t>7</a:t>
            </a:fld>
            <a:endParaRPr lang="de-CH"/>
          </a:p>
        </p:txBody>
      </p:sp>
    </p:spTree>
    <p:extLst>
      <p:ext uri="{BB962C8B-B14F-4D97-AF65-F5344CB8AC3E}">
        <p14:creationId xmlns:p14="http://schemas.microsoft.com/office/powerpoint/2010/main" val="5056250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744DF8-46C6-A6C8-4D9F-E90F1773444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3A9CA5E-21BA-8648-0975-208D4D767122}"/>
              </a:ext>
            </a:extLst>
          </p:cNvPr>
          <p:cNvSpPr>
            <a:spLocks noGrp="1"/>
          </p:cNvSpPr>
          <p:nvPr>
            <p:ph type="title"/>
          </p:nvPr>
        </p:nvSpPr>
        <p:spPr/>
        <p:txBody>
          <a:bodyPr>
            <a:normAutofit/>
          </a:bodyPr>
          <a:lstStyle/>
          <a:p>
            <a:r>
              <a:rPr lang="de-DE" b="1" dirty="0"/>
              <a:t>Prof. Dr. Rüdiger Sterzenbach</a:t>
            </a:r>
            <a:endParaRPr lang="de-CH" sz="2200" b="1" dirty="0"/>
          </a:p>
        </p:txBody>
      </p:sp>
      <p:sp>
        <p:nvSpPr>
          <p:cNvPr id="7" name="Inhaltsplatzhalter 6">
            <a:extLst>
              <a:ext uri="{FF2B5EF4-FFF2-40B4-BE49-F238E27FC236}">
                <a16:creationId xmlns:a16="http://schemas.microsoft.com/office/drawing/2014/main" id="{CBFC4DB6-81F1-BC94-B4DC-383F2A372D09}"/>
              </a:ext>
            </a:extLst>
          </p:cNvPr>
          <p:cNvSpPr>
            <a:spLocks noGrp="1"/>
          </p:cNvSpPr>
          <p:nvPr>
            <p:ph idx="1"/>
          </p:nvPr>
        </p:nvSpPr>
        <p:spPr>
          <a:xfrm>
            <a:off x="838200" y="1915319"/>
            <a:ext cx="8066568" cy="4351338"/>
          </a:xfrm>
        </p:spPr>
        <p:txBody>
          <a:bodyPr>
            <a:noAutofit/>
          </a:bodyPr>
          <a:lstStyle/>
          <a:p>
            <a:pPr>
              <a:lnSpc>
                <a:spcPct val="80000"/>
              </a:lnSpc>
            </a:pPr>
            <a:r>
              <a:rPr lang="de-DE" sz="1800" b="1" dirty="0"/>
              <a:t>Berufliche Praxis</a:t>
            </a:r>
            <a:br>
              <a:rPr lang="de-DE" sz="1800" b="1" dirty="0"/>
            </a:br>
            <a:r>
              <a:rPr lang="de-DE" sz="1800" dirty="0"/>
              <a:t>Facharbeiterbrief als Berufskraftfahrer, über  500.000 Bus-Kilometer im Linien- und Reiseverkehr „auf dem Buckel“</a:t>
            </a:r>
          </a:p>
          <a:p>
            <a:pPr>
              <a:lnSpc>
                <a:spcPct val="80000"/>
              </a:lnSpc>
            </a:pPr>
            <a:r>
              <a:rPr lang="de-DE" sz="1800" b="1" dirty="0"/>
              <a:t>Wissenschaft &amp; Lehre</a:t>
            </a:r>
            <a:br>
              <a:rPr lang="de-DE" sz="1800" dirty="0"/>
            </a:br>
            <a:r>
              <a:rPr lang="de-DE" sz="1800" dirty="0"/>
              <a:t>Frühzeitig mit Mitte 20, Vorlesungen in Operations-Research, später ab dem 29/30 zigsten Lebensjahr 35 Jahre (70 Semester) Professor an der Hochschule Heilbronn</a:t>
            </a:r>
          </a:p>
          <a:p>
            <a:pPr>
              <a:lnSpc>
                <a:spcPct val="80000"/>
              </a:lnSpc>
            </a:pPr>
            <a:r>
              <a:rPr lang="de-DE" sz="1800" b="1" dirty="0"/>
              <a:t>Ehrenamtliches Engagement</a:t>
            </a:r>
            <a:br>
              <a:rPr lang="de-DE" sz="1800" dirty="0"/>
            </a:br>
            <a:r>
              <a:rPr lang="de-DE" sz="1800" dirty="0"/>
              <a:t>Langjährig ehrenamtlich aktiv in der „allgemeinen“ und der Sportpolitik</a:t>
            </a:r>
          </a:p>
          <a:p>
            <a:pPr>
              <a:lnSpc>
                <a:spcPct val="80000"/>
              </a:lnSpc>
              <a:buFont typeface="Arial" panose="020B0604020202020204" pitchFamily="34" charset="0"/>
              <a:buChar char="•"/>
            </a:pPr>
            <a:r>
              <a:rPr lang="de-DE" sz="1800" b="1" dirty="0"/>
              <a:t>Unternehmerische Tätigkeit</a:t>
            </a:r>
            <a:br>
              <a:rPr lang="de-DE" sz="1800" dirty="0"/>
            </a:br>
            <a:r>
              <a:rPr lang="de-DE" sz="1800" dirty="0"/>
              <a:t>Mitverantwortlich als Gesellschafter eines großen privaten  Dienstleisters im Bereich Verkehr &amp; Touristik</a:t>
            </a:r>
          </a:p>
          <a:p>
            <a:pPr>
              <a:lnSpc>
                <a:spcPct val="80000"/>
              </a:lnSpc>
              <a:buFont typeface="Arial" panose="020B0604020202020204" pitchFamily="34" charset="0"/>
              <a:buChar char="•"/>
            </a:pPr>
            <a:r>
              <a:rPr lang="de-DE" sz="1800" b="1" dirty="0"/>
              <a:t>Interessenvertretung &amp; Lobbyarbeit</a:t>
            </a:r>
            <a:br>
              <a:rPr lang="de-DE" sz="1800" dirty="0"/>
            </a:br>
            <a:r>
              <a:rPr lang="de-DE" sz="1800" dirty="0"/>
              <a:t>Vizepräsident einer bedeutenden Organisation mit Schwerpunkt im deutschsprachigen Raum</a:t>
            </a:r>
          </a:p>
          <a:p>
            <a:pPr marL="0" indent="0">
              <a:lnSpc>
                <a:spcPct val="80000"/>
              </a:lnSpc>
              <a:buNone/>
            </a:pPr>
            <a:r>
              <a:rPr lang="de-DE" sz="1800" dirty="0"/>
              <a:t>💡 Wer mehr wissen will, weitere Details: </a:t>
            </a:r>
            <a:r>
              <a:rPr lang="de-DE" sz="1800" dirty="0">
                <a:solidFill>
                  <a:schemeClr val="accent3">
                    <a:lumMod val="75000"/>
                  </a:schemeClr>
                </a:solidFill>
                <a:hlinkClick r:id="rId3">
                  <a:extLst>
                    <a:ext uri="{A12FA001-AC4F-418D-AE19-62706E023703}">
                      <ahyp:hlinkClr xmlns:ahyp="http://schemas.microsoft.com/office/drawing/2018/hyperlinkcolor" val="tx"/>
                    </a:ext>
                  </a:extLst>
                </a:hlinkClick>
              </a:rPr>
              <a:t>www.ruediger-sterzenbach.de</a:t>
            </a:r>
            <a:endParaRPr lang="de-DE" sz="1800" dirty="0">
              <a:solidFill>
                <a:schemeClr val="accent3">
                  <a:lumMod val="75000"/>
                </a:schemeClr>
              </a:solidFill>
            </a:endParaRPr>
          </a:p>
          <a:p>
            <a:pPr marL="0" indent="0">
              <a:buNone/>
            </a:pPr>
            <a:endParaRPr lang="de-DE" sz="1800" dirty="0"/>
          </a:p>
          <a:p>
            <a:endParaRPr lang="de-DE" sz="1800" dirty="0"/>
          </a:p>
          <a:p>
            <a:endParaRPr lang="de-DE" sz="1800" dirty="0"/>
          </a:p>
          <a:p>
            <a:endParaRPr lang="de-DE" sz="1800" dirty="0"/>
          </a:p>
        </p:txBody>
      </p:sp>
      <p:sp>
        <p:nvSpPr>
          <p:cNvPr id="8" name="Datumsplatzhalter 7">
            <a:extLst>
              <a:ext uri="{FF2B5EF4-FFF2-40B4-BE49-F238E27FC236}">
                <a16:creationId xmlns:a16="http://schemas.microsoft.com/office/drawing/2014/main" id="{B1F1A18D-8DF6-00A4-8366-643680FEDB65}"/>
              </a:ext>
            </a:extLst>
          </p:cNvPr>
          <p:cNvSpPr>
            <a:spLocks noGrp="1"/>
          </p:cNvSpPr>
          <p:nvPr>
            <p:ph type="dt" sz="half" idx="10"/>
          </p:nvPr>
        </p:nvSpPr>
        <p:spPr/>
        <p:txBody>
          <a:bodyPr/>
          <a:lstStyle/>
          <a:p>
            <a:r>
              <a:rPr lang="de-DE"/>
              <a:t>26.03.2025</a:t>
            </a:r>
            <a:endParaRPr lang="de-CH"/>
          </a:p>
        </p:txBody>
      </p:sp>
      <p:sp>
        <p:nvSpPr>
          <p:cNvPr id="9" name="Fußzeilenplatzhalter 8">
            <a:extLst>
              <a:ext uri="{FF2B5EF4-FFF2-40B4-BE49-F238E27FC236}">
                <a16:creationId xmlns:a16="http://schemas.microsoft.com/office/drawing/2014/main" id="{E6B2B944-13B5-1E7D-85A5-52ED3FEF21F4}"/>
              </a:ext>
            </a:extLst>
          </p:cNvPr>
          <p:cNvSpPr>
            <a:spLocks noGrp="1"/>
          </p:cNvSpPr>
          <p:nvPr>
            <p:ph type="ftr" sz="quarter" idx="11"/>
          </p:nvPr>
        </p:nvSpPr>
        <p:spPr/>
        <p:txBody>
          <a:bodyPr/>
          <a:lstStyle/>
          <a:p>
            <a:r>
              <a:rPr lang="de-DE"/>
              <a:t>MEGATRENDS IM VERKEHR</a:t>
            </a:r>
            <a:endParaRPr lang="de-CH" dirty="0"/>
          </a:p>
        </p:txBody>
      </p:sp>
      <p:sp>
        <p:nvSpPr>
          <p:cNvPr id="3" name="Foliennummernplatzhalter 2">
            <a:extLst>
              <a:ext uri="{FF2B5EF4-FFF2-40B4-BE49-F238E27FC236}">
                <a16:creationId xmlns:a16="http://schemas.microsoft.com/office/drawing/2014/main" id="{2CDF94F0-C9BB-3809-9A27-E17F61FDE6F9}"/>
              </a:ext>
            </a:extLst>
          </p:cNvPr>
          <p:cNvSpPr>
            <a:spLocks noGrp="1"/>
          </p:cNvSpPr>
          <p:nvPr>
            <p:ph type="sldNum" sz="quarter" idx="12"/>
          </p:nvPr>
        </p:nvSpPr>
        <p:spPr/>
        <p:txBody>
          <a:bodyPr/>
          <a:lstStyle/>
          <a:p>
            <a:fld id="{550233A8-5EF5-4A6C-A817-54812BB2690E}" type="slidenum">
              <a:rPr lang="de-CH" smtClean="0"/>
              <a:t>8</a:t>
            </a:fld>
            <a:endParaRPr lang="de-CH"/>
          </a:p>
        </p:txBody>
      </p:sp>
      <p:sp>
        <p:nvSpPr>
          <p:cNvPr id="4" name="Freeform 2">
            <a:extLst>
              <a:ext uri="{FF2B5EF4-FFF2-40B4-BE49-F238E27FC236}">
                <a16:creationId xmlns:a16="http://schemas.microsoft.com/office/drawing/2014/main" id="{BE607171-C535-5B61-1D55-5E9B8AA7FFE6}"/>
              </a:ext>
            </a:extLst>
          </p:cNvPr>
          <p:cNvSpPr/>
          <p:nvPr/>
        </p:nvSpPr>
        <p:spPr>
          <a:xfrm>
            <a:off x="8270421" y="2445969"/>
            <a:ext cx="3617221" cy="3730994"/>
          </a:xfrm>
          <a:custGeom>
            <a:avLst/>
            <a:gdLst/>
            <a:ahLst/>
            <a:cxnLst/>
            <a:rect l="l" t="t" r="r" b="b"/>
            <a:pathLst>
              <a:path w="9177660" h="9177660">
                <a:moveTo>
                  <a:pt x="0" y="0"/>
                </a:moveTo>
                <a:lnTo>
                  <a:pt x="9177661" y="0"/>
                </a:lnTo>
                <a:lnTo>
                  <a:pt x="9177661" y="9177660"/>
                </a:lnTo>
                <a:lnTo>
                  <a:pt x="0" y="9177660"/>
                </a:lnTo>
                <a:lnTo>
                  <a:pt x="0" y="0"/>
                </a:lnTo>
                <a:close/>
              </a:path>
            </a:pathLst>
          </a:custGeom>
          <a:blipFill>
            <a:blip r:embed="rId4"/>
            <a:stretch>
              <a:fillRect/>
            </a:stretch>
          </a:blipFill>
        </p:spPr>
        <p:txBody>
          <a:bodyPr/>
          <a:lstStyle/>
          <a:p>
            <a:endParaRPr lang="de-DE"/>
          </a:p>
        </p:txBody>
      </p:sp>
    </p:spTree>
    <p:extLst>
      <p:ext uri="{BB962C8B-B14F-4D97-AF65-F5344CB8AC3E}">
        <p14:creationId xmlns:p14="http://schemas.microsoft.com/office/powerpoint/2010/main" val="13161259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48D771-93D9-849E-816E-4866A33FBBF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91587E6-33BC-C002-C2AD-D76E59358FF1}"/>
              </a:ext>
            </a:extLst>
          </p:cNvPr>
          <p:cNvSpPr>
            <a:spLocks noGrp="1"/>
          </p:cNvSpPr>
          <p:nvPr>
            <p:ph type="title"/>
          </p:nvPr>
        </p:nvSpPr>
        <p:spPr/>
        <p:txBody>
          <a:bodyPr/>
          <a:lstStyle/>
          <a:p>
            <a:r>
              <a:rPr lang="de-DE" dirty="0"/>
              <a:t>Megatrends im Verkehr – </a:t>
            </a:r>
            <a:br>
              <a:rPr lang="de-DE" dirty="0"/>
            </a:br>
            <a:r>
              <a:rPr lang="de-DE" dirty="0"/>
              <a:t>Ein neuer Kongressstandort</a:t>
            </a:r>
            <a:endParaRPr lang="de-CH" dirty="0"/>
          </a:p>
        </p:txBody>
      </p:sp>
      <p:sp>
        <p:nvSpPr>
          <p:cNvPr id="7" name="Inhaltsplatzhalter 6">
            <a:extLst>
              <a:ext uri="{FF2B5EF4-FFF2-40B4-BE49-F238E27FC236}">
                <a16:creationId xmlns:a16="http://schemas.microsoft.com/office/drawing/2014/main" id="{62C8F212-DA95-E4D5-3A97-D2A0DE0FA725}"/>
              </a:ext>
            </a:extLst>
          </p:cNvPr>
          <p:cNvSpPr>
            <a:spLocks noGrp="1"/>
          </p:cNvSpPr>
          <p:nvPr>
            <p:ph idx="1"/>
          </p:nvPr>
        </p:nvSpPr>
        <p:spPr>
          <a:xfrm>
            <a:off x="838199" y="1825625"/>
            <a:ext cx="10780481" cy="4351338"/>
          </a:xfrm>
        </p:spPr>
        <p:txBody>
          <a:bodyPr>
            <a:noAutofit/>
          </a:bodyPr>
          <a:lstStyle/>
          <a:p>
            <a:pPr>
              <a:buNone/>
            </a:pPr>
            <a:endParaRPr lang="de-DE" sz="2000" b="1" dirty="0"/>
          </a:p>
          <a:p>
            <a:pPr>
              <a:lnSpc>
                <a:spcPct val="80000"/>
              </a:lnSpc>
              <a:buNone/>
            </a:pPr>
            <a:r>
              <a:rPr lang="de-DE" sz="2000" b="1" dirty="0"/>
              <a:t>Frankfurt statt Koblenz</a:t>
            </a:r>
          </a:p>
          <a:p>
            <a:pPr>
              <a:lnSpc>
                <a:spcPct val="80000"/>
              </a:lnSpc>
              <a:buFont typeface="Arial" panose="020B0604020202020204" pitchFamily="34" charset="0"/>
              <a:buChar char="•"/>
            </a:pPr>
            <a:r>
              <a:rPr lang="de-DE" sz="2000" dirty="0"/>
              <a:t>Insbesondere auf Wunsch meines langjährigen Freundes &amp; Weggefährten </a:t>
            </a:r>
            <a:br>
              <a:rPr lang="de-DE" sz="2000" dirty="0"/>
            </a:br>
            <a:r>
              <a:rPr lang="de-DE" sz="2000" b="1" dirty="0"/>
              <a:t>Volker Sparmann</a:t>
            </a:r>
            <a:r>
              <a:rPr lang="de-DE" sz="2000" dirty="0"/>
              <a:t> (</a:t>
            </a:r>
            <a:r>
              <a:rPr lang="de-DE" sz="2000" i="1" dirty="0"/>
              <a:t>Vorstand HOLM e.V., Mobilitätsbeauftragter Hessen)</a:t>
            </a:r>
            <a:endParaRPr lang="de-DE" sz="2000" dirty="0"/>
          </a:p>
          <a:p>
            <a:pPr>
              <a:lnSpc>
                <a:spcPct val="80000"/>
              </a:lnSpc>
              <a:buFont typeface="Arial" panose="020B0604020202020204" pitchFamily="34" charset="0"/>
              <a:buChar char="•"/>
            </a:pPr>
            <a:r>
              <a:rPr lang="de-DE" sz="2000" dirty="0"/>
              <a:t>Ziel: Eine </a:t>
            </a:r>
            <a:r>
              <a:rPr lang="de-DE" sz="2000" b="1" dirty="0"/>
              <a:t>Institution für zukünftige Kongressveranstaltungen</a:t>
            </a:r>
            <a:r>
              <a:rPr lang="de-DE" sz="2000" dirty="0"/>
              <a:t> etablieren</a:t>
            </a:r>
            <a:endParaRPr lang="de-DE" sz="2000" b="1" dirty="0"/>
          </a:p>
          <a:p>
            <a:pPr>
              <a:lnSpc>
                <a:spcPct val="80000"/>
              </a:lnSpc>
              <a:buNone/>
            </a:pPr>
            <a:r>
              <a:rPr lang="de-DE" sz="2000" b="1" dirty="0"/>
              <a:t>Thema des heutigen Kongresses</a:t>
            </a:r>
          </a:p>
          <a:p>
            <a:pPr>
              <a:lnSpc>
                <a:spcPct val="80000"/>
              </a:lnSpc>
              <a:buNone/>
            </a:pPr>
            <a:r>
              <a:rPr lang="de-DE" sz="2000" dirty="0"/>
              <a:t>Verkehrspolitik und Verkehrswende: Reformbedarf, Kontroversen </a:t>
            </a:r>
          </a:p>
          <a:p>
            <a:pPr>
              <a:lnSpc>
                <a:spcPct val="80000"/>
              </a:lnSpc>
              <a:buNone/>
            </a:pPr>
            <a:r>
              <a:rPr lang="de-DE" sz="2000" dirty="0"/>
              <a:t>und Handlungsempfehlungen</a:t>
            </a:r>
          </a:p>
          <a:p>
            <a:pPr>
              <a:lnSpc>
                <a:spcPct val="80000"/>
              </a:lnSpc>
              <a:buFont typeface="Arial" panose="020B0604020202020204" pitchFamily="34" charset="0"/>
              <a:buChar char="•"/>
            </a:pPr>
            <a:r>
              <a:rPr lang="de-DE" sz="2000" dirty="0"/>
              <a:t>Keine Selbstbeweihräucherung – sondern </a:t>
            </a:r>
            <a:r>
              <a:rPr lang="de-DE" sz="2000" b="1" dirty="0"/>
              <a:t>offene, </a:t>
            </a:r>
            <a:br>
              <a:rPr lang="de-DE" sz="2000" b="1" dirty="0"/>
            </a:br>
            <a:r>
              <a:rPr lang="de-DE" sz="2000" b="1" dirty="0"/>
              <a:t>kritische und auch kontroverse Diskussionen</a:t>
            </a:r>
            <a:endParaRPr lang="de-DE" sz="2000" dirty="0"/>
          </a:p>
          <a:p>
            <a:pPr>
              <a:lnSpc>
                <a:spcPct val="80000"/>
              </a:lnSpc>
              <a:buFont typeface="Arial" panose="020B0604020202020204" pitchFamily="34" charset="0"/>
              <a:buChar char="•"/>
            </a:pPr>
            <a:r>
              <a:rPr lang="de-DE" sz="2000" dirty="0"/>
              <a:t>Gemeinsam nach </a:t>
            </a:r>
            <a:r>
              <a:rPr lang="de-DE" sz="2000" b="1" dirty="0"/>
              <a:t>praxisnahen zukunftsgerichteten </a:t>
            </a:r>
            <a:br>
              <a:rPr lang="de-DE" sz="2000" b="1" dirty="0"/>
            </a:br>
            <a:r>
              <a:rPr lang="de-DE" sz="2000" b="1" dirty="0"/>
              <a:t>Lösungen</a:t>
            </a:r>
            <a:r>
              <a:rPr lang="de-DE" sz="2000" dirty="0"/>
              <a:t> suchen</a:t>
            </a:r>
          </a:p>
        </p:txBody>
      </p:sp>
      <p:sp>
        <p:nvSpPr>
          <p:cNvPr id="8" name="Datumsplatzhalter 7">
            <a:extLst>
              <a:ext uri="{FF2B5EF4-FFF2-40B4-BE49-F238E27FC236}">
                <a16:creationId xmlns:a16="http://schemas.microsoft.com/office/drawing/2014/main" id="{F0E862A6-667D-88F5-A686-C518F8A15E46}"/>
              </a:ext>
            </a:extLst>
          </p:cNvPr>
          <p:cNvSpPr>
            <a:spLocks noGrp="1"/>
          </p:cNvSpPr>
          <p:nvPr>
            <p:ph type="dt" sz="half" idx="10"/>
          </p:nvPr>
        </p:nvSpPr>
        <p:spPr/>
        <p:txBody>
          <a:bodyPr/>
          <a:lstStyle/>
          <a:p>
            <a:r>
              <a:rPr lang="de-DE"/>
              <a:t>26.03.2025</a:t>
            </a:r>
            <a:endParaRPr lang="de-CH"/>
          </a:p>
        </p:txBody>
      </p:sp>
      <p:sp>
        <p:nvSpPr>
          <p:cNvPr id="9" name="Fußzeilenplatzhalter 8">
            <a:extLst>
              <a:ext uri="{FF2B5EF4-FFF2-40B4-BE49-F238E27FC236}">
                <a16:creationId xmlns:a16="http://schemas.microsoft.com/office/drawing/2014/main" id="{C3533273-E20F-CEA2-F857-7520445D8752}"/>
              </a:ext>
            </a:extLst>
          </p:cNvPr>
          <p:cNvSpPr>
            <a:spLocks noGrp="1"/>
          </p:cNvSpPr>
          <p:nvPr>
            <p:ph type="ftr" sz="quarter" idx="11"/>
          </p:nvPr>
        </p:nvSpPr>
        <p:spPr/>
        <p:txBody>
          <a:bodyPr/>
          <a:lstStyle/>
          <a:p>
            <a:r>
              <a:rPr lang="de-DE"/>
              <a:t>MEGATRENDS IM VERKEHR</a:t>
            </a:r>
            <a:endParaRPr lang="de-CH" dirty="0"/>
          </a:p>
        </p:txBody>
      </p:sp>
      <p:sp>
        <p:nvSpPr>
          <p:cNvPr id="3" name="Foliennummernplatzhalter 2">
            <a:extLst>
              <a:ext uri="{FF2B5EF4-FFF2-40B4-BE49-F238E27FC236}">
                <a16:creationId xmlns:a16="http://schemas.microsoft.com/office/drawing/2014/main" id="{0E0543F4-51F2-5399-071E-9E4D12FB34AC}"/>
              </a:ext>
            </a:extLst>
          </p:cNvPr>
          <p:cNvSpPr>
            <a:spLocks noGrp="1"/>
          </p:cNvSpPr>
          <p:nvPr>
            <p:ph type="sldNum" sz="quarter" idx="12"/>
          </p:nvPr>
        </p:nvSpPr>
        <p:spPr/>
        <p:txBody>
          <a:bodyPr/>
          <a:lstStyle/>
          <a:p>
            <a:fld id="{550233A8-5EF5-4A6C-A817-54812BB2690E}" type="slidenum">
              <a:rPr lang="de-CH" smtClean="0"/>
              <a:t>9</a:t>
            </a:fld>
            <a:endParaRPr lang="de-CH" dirty="0"/>
          </a:p>
        </p:txBody>
      </p:sp>
      <p:pic>
        <p:nvPicPr>
          <p:cNvPr id="5" name="Grafik 4">
            <a:extLst>
              <a:ext uri="{FF2B5EF4-FFF2-40B4-BE49-F238E27FC236}">
                <a16:creationId xmlns:a16="http://schemas.microsoft.com/office/drawing/2014/main" id="{6925607A-9CE8-C6E0-6200-DA14C441C31A}"/>
              </a:ext>
            </a:extLst>
          </p:cNvPr>
          <p:cNvPicPr>
            <a:picLocks noChangeAspect="1"/>
          </p:cNvPicPr>
          <p:nvPr/>
        </p:nvPicPr>
        <p:blipFill>
          <a:blip r:embed="rId3"/>
          <a:stretch>
            <a:fillRect/>
          </a:stretch>
        </p:blipFill>
        <p:spPr>
          <a:xfrm>
            <a:off x="8610600" y="3613550"/>
            <a:ext cx="2799510" cy="2247033"/>
          </a:xfrm>
          <a:prstGeom prst="rect">
            <a:avLst/>
          </a:prstGeom>
          <a:ln>
            <a:noFill/>
          </a:ln>
          <a:effectLst>
            <a:softEdge rad="112500"/>
          </a:effectLst>
        </p:spPr>
      </p:pic>
    </p:spTree>
    <p:extLst>
      <p:ext uri="{BB962C8B-B14F-4D97-AF65-F5344CB8AC3E}">
        <p14:creationId xmlns:p14="http://schemas.microsoft.com/office/powerpoint/2010/main" val="3365528438"/>
      </p:ext>
    </p:extLst>
  </p:cSld>
  <p:clrMapOvr>
    <a:masterClrMapping/>
  </p:clrMapOvr>
</p:sld>
</file>

<file path=ppt/theme/theme1.xml><?xml version="1.0" encoding="utf-8"?>
<a:theme xmlns:a="http://schemas.openxmlformats.org/drawingml/2006/main" name="Office">
  <a:themeElements>
    <a:clrScheme name="Blau">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11665</Words>
  <Application>Microsoft Office PowerPoint</Application>
  <PresentationFormat>Breitbild</PresentationFormat>
  <Paragraphs>1049</Paragraphs>
  <Slides>54</Slides>
  <Notes>46</Notes>
  <HiddenSlides>0</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54</vt:i4>
      </vt:variant>
    </vt:vector>
  </HeadingPairs>
  <TitlesOfParts>
    <vt:vector size="61" baseType="lpstr">
      <vt:lpstr>Aptos</vt:lpstr>
      <vt:lpstr>Aptos Display</vt:lpstr>
      <vt:lpstr>Arial</vt:lpstr>
      <vt:lpstr>Georgia</vt:lpstr>
      <vt:lpstr>Roboto Bold</vt:lpstr>
      <vt:lpstr>Times New Roman</vt:lpstr>
      <vt:lpstr>Office</vt:lpstr>
      <vt:lpstr>PowerPoint-Präsentation</vt:lpstr>
      <vt:lpstr>Herzlichen Dank!</vt:lpstr>
      <vt:lpstr>Herzlichen Dank an die  Referentinnen &amp; Referenten </vt:lpstr>
      <vt:lpstr>Herzlichen Dank an die  Referentinnen &amp; Referenten </vt:lpstr>
      <vt:lpstr>Herzlichen Dank an die  PARTNER &amp; Sponsoren</vt:lpstr>
      <vt:lpstr>Herzlichen Dank!</vt:lpstr>
      <vt:lpstr>Das Team Im Ehrenamt</vt:lpstr>
      <vt:lpstr>Prof. Dr. Rüdiger Sterzenbach</vt:lpstr>
      <vt:lpstr>Megatrends im Verkehr –  Ein neuer Kongressstandort</vt:lpstr>
      <vt:lpstr>Buchveröffentlichung  zum Kongress</vt:lpstr>
      <vt:lpstr>Nicht die individuelle Leistung, sondern  die Strukturen werden hinterfragt</vt:lpstr>
      <vt:lpstr>Soziale Marktwirtschaft  Agenda 2030</vt:lpstr>
      <vt:lpstr>Demokratische Wahl &amp; Soziale  Marktwirtschaft </vt:lpstr>
      <vt:lpstr>Soziale Marktwirtschaft –  Zukunft sichern</vt:lpstr>
      <vt:lpstr>Die Verkehrswende ist ausgeblieben  Gescheiterte Verkehrswende und notwendiger Neustart.</vt:lpstr>
      <vt:lpstr>FAKT: Realitätsbezug in der Verkehrs- politik – Ein notwendiger Perspektivwechsel</vt:lpstr>
      <vt:lpstr>FAKT: Die strukturelle Krise der Verkehrswirtschaft</vt:lpstr>
      <vt:lpstr>FAKT: Verkehrspolitik muss sich an  den Fahrgästen orientieren</vt:lpstr>
      <vt:lpstr>FAKT: Bürokratie bremst die Verkehrswende</vt:lpstr>
      <vt:lpstr>FAKT: Bürokratie bremst die Verkehrswende</vt:lpstr>
      <vt:lpstr>Die Krise der Deutschen Bahn</vt:lpstr>
      <vt:lpstr>Die Krise der Deutschen Bahn</vt:lpstr>
      <vt:lpstr>Eklatanter Produktivitätsverfall bei  der DB AG</vt:lpstr>
      <vt:lpstr>Infrastruktur – Jahrzehntelange Versäumnisse</vt:lpstr>
      <vt:lpstr>Sondervermögen für Infrastruktur &amp; Klimaneutralität                                                                                                                                                           </vt:lpstr>
      <vt:lpstr>Sondervermögen für Infrastruktur &amp; Klimaneutralität                                                                                                                                                           </vt:lpstr>
      <vt:lpstr>Sondervermögen für  Infrastruktur &amp; Klimaneutralität</vt:lpstr>
      <vt:lpstr>Sondervermögen für Infrastruktur &amp; Klimaneutralität</vt:lpstr>
      <vt:lpstr>Sondervermögen für Infrastruktur &amp; Klimaneutralität</vt:lpstr>
      <vt:lpstr>Infrastruktur – Sondervermögen Chance für einen echten Aufbruch</vt:lpstr>
      <vt:lpstr>Staat oder Markt – Verkehrspolitik  neu denken</vt:lpstr>
      <vt:lpstr>Staat oder Markt – Verkehrspolitik  neu denken</vt:lpstr>
      <vt:lpstr>9-, 49- und 58-Euro-Ticket –  Anspruch vs. Realität</vt:lpstr>
      <vt:lpstr>FAKT: Ein teures Goodie für  Großstadt-Pendler</vt:lpstr>
      <vt:lpstr>FAKT: Das Deutschlandticket –  Viel Kosten, wenig Wirkung</vt:lpstr>
      <vt:lpstr>FAKT: Das Deutschlandticket –  Viel Kosten, wenig Wirkung</vt:lpstr>
      <vt:lpstr>Politik zu Lasten einer umweltgerechteren Mobilität im ÖPNV</vt:lpstr>
      <vt:lpstr>FAKT: Verkehrsverbünde –  Kleinstaaterei statt Fortschritt</vt:lpstr>
      <vt:lpstr>FAKT: Kleinstaaterei im ÖPNV –  Ein ineffizientes System</vt:lpstr>
      <vt:lpstr>FAKT: Kleinstaaterei im ÖPNV –  Ein ineffizientes System</vt:lpstr>
      <vt:lpstr>VEB – Die Wiedergeburt des Volkseigenen Betriebs im ÖPNV</vt:lpstr>
      <vt:lpstr>Neuausrichtung der Verkehrspolitik</vt:lpstr>
      <vt:lpstr>Erster Schritt zu einem  nachhaltigeren Verkehrssystem</vt:lpstr>
      <vt:lpstr>Unternehmerischer Ansatz statt Staatsmonopole</vt:lpstr>
      <vt:lpstr>Kundenorientierung statt Subventionsdschungel</vt:lpstr>
      <vt:lpstr>Keine ineffizienten Flatrates  ohne Nutzen</vt:lpstr>
      <vt:lpstr>Trennung von Netz und Betrieb –  Ein notwendiger Schritt</vt:lpstr>
      <vt:lpstr>Wettbewerb als Erfolgsfaktor</vt:lpstr>
      <vt:lpstr>Widerstände überwinden – Mobilitätswende konsequent angehen</vt:lpstr>
      <vt:lpstr>Koch-Steinbrück-Papier – Ein Modell  für heutigen Subventionsabbau</vt:lpstr>
      <vt:lpstr>DAS KLAGELIED DER KERZENMACHER</vt:lpstr>
      <vt:lpstr>DAS KLAGELIED DER KERZENMACHER UND SCHUMPETER</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Dreger Julia (MP-MAE-VMA-FERI)</dc:creator>
  <cp:lastModifiedBy>rüdiger sterzenbach</cp:lastModifiedBy>
  <cp:revision>237</cp:revision>
  <dcterms:created xsi:type="dcterms:W3CDTF">2025-03-15T13:07:23Z</dcterms:created>
  <dcterms:modified xsi:type="dcterms:W3CDTF">2025-03-23T17:44:31Z</dcterms:modified>
</cp:coreProperties>
</file>